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9" r:id="rId14"/>
    <p:sldId id="270" r:id="rId15"/>
  </p:sldIdLst>
  <p:sldSz cx="9144000" cy="6858000" type="screen4x3"/>
  <p:notesSz cx="7102475" cy="102346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8E4"/>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16.11.2018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16.11.2018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16.11.2018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16.11.2018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16.11.2018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16.11.2018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F75050-0E15-4C5B-92B0-66D068882F1F}" type="datetimeFigureOut">
              <a:rPr lang="tr-TR" smtClean="0"/>
              <a:pPr/>
              <a:t>16.11.2018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95400" y="4033678"/>
            <a:ext cx="6400800" cy="766921"/>
          </a:xfrm>
        </p:spPr>
        <p:txBody>
          <a:bodyPr>
            <a:normAutofit/>
          </a:bodyPr>
          <a:lstStyle/>
          <a:p>
            <a:r>
              <a:rPr lang="tr-TR" b="1" i="1" dirty="0" smtClean="0">
                <a:solidFill>
                  <a:srgbClr val="00B050"/>
                </a:solidFill>
              </a:rPr>
              <a:t>Adıyaman Ölçme Değerlendirme Merkezi 2018</a:t>
            </a:r>
            <a:endParaRPr lang="tr-TR" b="1" i="1" dirty="0">
              <a:solidFill>
                <a:srgbClr val="00B050"/>
              </a:solidFill>
            </a:endParaRPr>
          </a:p>
        </p:txBody>
      </p:sp>
      <p:sp>
        <p:nvSpPr>
          <p:cNvPr id="2" name="1 Başlık"/>
          <p:cNvSpPr>
            <a:spLocks noGrp="1"/>
          </p:cNvSpPr>
          <p:nvPr>
            <p:ph type="ctrTitle"/>
          </p:nvPr>
        </p:nvSpPr>
        <p:spPr>
          <a:xfrm>
            <a:off x="457200" y="1428736"/>
            <a:ext cx="8229600" cy="1547219"/>
          </a:xfrm>
        </p:spPr>
        <p:txBody>
          <a:bodyPr/>
          <a:lstStyle/>
          <a:p>
            <a:r>
              <a:rPr lang="tr-TR" dirty="0" smtClean="0"/>
              <a:t>2018 İL İZLEME ARAŞTIRMASI RAPORU,ORTAK YAZILI SINAVLARI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714348" y="500042"/>
            <a:ext cx="7972452" cy="6072230"/>
          </a:xfrm>
        </p:spPr>
        <p:txBody>
          <a:bodyPr>
            <a:normAutofit fontScale="92500" lnSpcReduction="10000"/>
          </a:bodyPr>
          <a:lstStyle/>
          <a:p>
            <a:pPr>
              <a:buNone/>
            </a:pPr>
            <a:r>
              <a:rPr lang="tr-TR" dirty="0" smtClean="0">
                <a:latin typeface="Times New Roman" pitchFamily="18" charset="0"/>
                <a:cs typeface="Times New Roman" pitchFamily="18" charset="0"/>
              </a:rPr>
              <a:t>16.14-17 Mayıs 2018 tarihinde 4.sınıflara Abide-4 nihai uygulama 6 ilçe 13 okulda ÖDM ekibi tarafından uygulandı.</a:t>
            </a:r>
          </a:p>
          <a:p>
            <a:pPr>
              <a:buNone/>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MERKEZ </a:t>
            </a:r>
            <a:r>
              <a:rPr lang="tr-TR" b="1" dirty="0" smtClean="0">
                <a:latin typeface="Times New Roman" pitchFamily="18" charset="0"/>
                <a:cs typeface="Times New Roman" pitchFamily="18" charset="0"/>
              </a:rPr>
              <a:t>4</a:t>
            </a:r>
            <a:r>
              <a:rPr lang="tr-TR" dirty="0" smtClean="0">
                <a:latin typeface="Times New Roman" pitchFamily="18" charset="0"/>
                <a:cs typeface="Times New Roman" pitchFamily="18" charset="0"/>
              </a:rPr>
              <a:t> OKUL </a:t>
            </a:r>
          </a:p>
          <a:p>
            <a:pPr>
              <a:buFont typeface="Wingdings" pitchFamily="2" charset="2"/>
              <a:buChar char="Ø"/>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BESNİ </a:t>
            </a:r>
            <a:r>
              <a:rPr lang="tr-TR" b="1"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OKUL </a:t>
            </a:r>
          </a:p>
          <a:p>
            <a:pPr>
              <a:buFont typeface="Wingdings" pitchFamily="2" charset="2"/>
              <a:buChar char="Ø"/>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TUT </a:t>
            </a:r>
            <a:r>
              <a:rPr lang="tr-TR" b="1" dirty="0" smtClean="0">
                <a:latin typeface="Times New Roman" pitchFamily="18" charset="0"/>
                <a:cs typeface="Times New Roman" pitchFamily="18" charset="0"/>
              </a:rPr>
              <a:t>1</a:t>
            </a:r>
            <a:r>
              <a:rPr lang="tr-TR" dirty="0" smtClean="0">
                <a:latin typeface="Times New Roman" pitchFamily="18" charset="0"/>
                <a:cs typeface="Times New Roman" pitchFamily="18" charset="0"/>
              </a:rPr>
              <a:t> OKUL</a:t>
            </a:r>
          </a:p>
          <a:p>
            <a:pPr>
              <a:buFont typeface="Wingdings" pitchFamily="2" charset="2"/>
              <a:buChar char="Ø"/>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GERGER </a:t>
            </a:r>
            <a:r>
              <a:rPr lang="tr-TR" b="1" dirty="0" smtClean="0">
                <a:latin typeface="Times New Roman" pitchFamily="18" charset="0"/>
                <a:cs typeface="Times New Roman" pitchFamily="18" charset="0"/>
              </a:rPr>
              <a:t>1</a:t>
            </a:r>
            <a:r>
              <a:rPr lang="tr-TR" dirty="0" smtClean="0">
                <a:latin typeface="Times New Roman" pitchFamily="18" charset="0"/>
                <a:cs typeface="Times New Roman" pitchFamily="18" charset="0"/>
              </a:rPr>
              <a:t> OKUL </a:t>
            </a:r>
          </a:p>
          <a:p>
            <a:pPr>
              <a:buFont typeface="Wingdings" pitchFamily="2" charset="2"/>
              <a:buChar char="Ø"/>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KAHTA </a:t>
            </a:r>
            <a:r>
              <a:rPr lang="tr-TR" b="1"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 OKUL </a:t>
            </a:r>
          </a:p>
          <a:p>
            <a:pPr>
              <a:buFont typeface="Wingdings" pitchFamily="2" charset="2"/>
              <a:buChar char="Ø"/>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SİNCİK </a:t>
            </a:r>
            <a:r>
              <a:rPr lang="tr-TR" b="1"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 OKUL</a:t>
            </a: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a:bodyPr>
          <a:lstStyle/>
          <a:p>
            <a:r>
              <a:rPr lang="tr-TR" sz="2800" b="1" dirty="0" smtClean="0">
                <a:solidFill>
                  <a:srgbClr val="00B050"/>
                </a:solidFill>
              </a:rPr>
              <a:t>PEKİ BU YIL NE YAPACAĞIZ?</a:t>
            </a:r>
            <a:endParaRPr lang="tr-TR" sz="2800" b="1" dirty="0">
              <a:solidFill>
                <a:srgbClr val="00B050"/>
              </a:solidFill>
            </a:endParaRPr>
          </a:p>
        </p:txBody>
      </p:sp>
      <p:sp>
        <p:nvSpPr>
          <p:cNvPr id="3" name="2 İçerik Yer Tutucusu"/>
          <p:cNvSpPr>
            <a:spLocks noGrp="1"/>
          </p:cNvSpPr>
          <p:nvPr>
            <p:ph sz="quarter" idx="1"/>
          </p:nvPr>
        </p:nvSpPr>
        <p:spPr>
          <a:xfrm>
            <a:off x="500034" y="1428736"/>
            <a:ext cx="8286808" cy="4643470"/>
          </a:xfrm>
        </p:spPr>
        <p:txBody>
          <a:bodyPr>
            <a:normAutofit lnSpcReduction="10000"/>
          </a:bodyPr>
          <a:lstStyle/>
          <a:p>
            <a:pPr>
              <a:buNone/>
            </a:pPr>
            <a:r>
              <a:rPr lang="tr-TR" dirty="0" smtClean="0">
                <a:latin typeface="Times New Roman" pitchFamily="18" charset="0"/>
                <a:cs typeface="Times New Roman" pitchFamily="18" charset="0"/>
              </a:rPr>
              <a:t>25 Aralık 2018 tarihinde il ortak yazılı sınavı yapılacak</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Yazılı sınavı sadece; </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6. Sınıflarda </a:t>
            </a:r>
            <a:r>
              <a:rPr lang="tr-TR" b="1" dirty="0" smtClean="0">
                <a:solidFill>
                  <a:srgbClr val="FF0000"/>
                </a:solidFill>
                <a:latin typeface="Times New Roman" pitchFamily="18" charset="0"/>
                <a:cs typeface="Times New Roman" pitchFamily="18" charset="0"/>
              </a:rPr>
              <a:t>Fen Bilimler</a:t>
            </a:r>
          </a:p>
          <a:p>
            <a:pPr>
              <a:buNone/>
            </a:pPr>
            <a:endParaRPr lang="tr-TR" b="1"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		7. Sınıflarda </a:t>
            </a:r>
            <a:r>
              <a:rPr lang="tr-TR" b="1" dirty="0" smtClean="0">
                <a:solidFill>
                  <a:srgbClr val="FF0000"/>
                </a:solidFill>
                <a:latin typeface="Times New Roman" pitchFamily="18" charset="0"/>
                <a:cs typeface="Times New Roman" pitchFamily="18" charset="0"/>
              </a:rPr>
              <a:t>Matematik </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Derslerinden yapılacak ve bu sonuçlar </a:t>
            </a:r>
            <a:r>
              <a:rPr lang="tr-TR" b="1" dirty="0" smtClean="0">
                <a:latin typeface="Times New Roman" pitchFamily="18" charset="0"/>
                <a:cs typeface="Times New Roman" pitchFamily="18" charset="0"/>
              </a:rPr>
              <a:t>e okula 2. yazılı </a:t>
            </a:r>
            <a:r>
              <a:rPr lang="tr-TR" dirty="0" smtClean="0">
                <a:latin typeface="Times New Roman" pitchFamily="18" charset="0"/>
                <a:cs typeface="Times New Roman" pitchFamily="18" charset="0"/>
              </a:rPr>
              <a:t>olarak işlenecek</a:t>
            </a: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a:bodyPr>
          <a:lstStyle/>
          <a:p>
            <a:r>
              <a:rPr lang="tr-TR" sz="2800" b="1" dirty="0" smtClean="0">
                <a:solidFill>
                  <a:srgbClr val="00B050"/>
                </a:solidFill>
              </a:rPr>
              <a:t> </a:t>
            </a:r>
            <a:endParaRPr lang="tr-TR" sz="2800" b="1" dirty="0">
              <a:solidFill>
                <a:srgbClr val="00B050"/>
              </a:solidFill>
            </a:endParaRPr>
          </a:p>
        </p:txBody>
      </p:sp>
      <p:sp>
        <p:nvSpPr>
          <p:cNvPr id="3" name="2 İçerik Yer Tutucusu"/>
          <p:cNvSpPr>
            <a:spLocks noGrp="1"/>
          </p:cNvSpPr>
          <p:nvPr>
            <p:ph sz="quarter" idx="1"/>
          </p:nvPr>
        </p:nvSpPr>
        <p:spPr>
          <a:xfrm>
            <a:off x="500034" y="1928802"/>
            <a:ext cx="8186766" cy="3786214"/>
          </a:xfrm>
        </p:spPr>
        <p:txBody>
          <a:bodyPr/>
          <a:lstStyle/>
          <a:p>
            <a:pPr>
              <a:buNone/>
            </a:pPr>
            <a:r>
              <a:rPr lang="tr-TR" dirty="0" smtClean="0">
                <a:latin typeface="Times New Roman" pitchFamily="18" charset="0"/>
                <a:cs typeface="Times New Roman" pitchFamily="18" charset="0"/>
              </a:rPr>
              <a:t>	TIMSS uygulamasının Provası yapılacak</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2019 yılında TIMSS </a:t>
            </a:r>
            <a:r>
              <a:rPr lang="tr-TR" b="1" dirty="0" smtClean="0">
                <a:latin typeface="Times New Roman" pitchFamily="18" charset="0"/>
                <a:cs typeface="Times New Roman" pitchFamily="18" charset="0"/>
              </a:rPr>
              <a:t>Nihai uygulaması </a:t>
            </a:r>
            <a:r>
              <a:rPr lang="tr-TR" dirty="0" smtClean="0">
                <a:latin typeface="Times New Roman" pitchFamily="18" charset="0"/>
                <a:cs typeface="Times New Roman" pitchFamily="18" charset="0"/>
              </a:rPr>
              <a:t>Nisan ayında Merkezimizin üyeleri tarafından yapılacaktır.</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Nisan 2019’da İl izleme Araştırması 4. , 7. ve 10. (Sınıf seviyeleri değişebilir.) sınıflara uygulanacak</a:t>
            </a: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
        <p:nvSpPr>
          <p:cNvPr id="5" name="1 Başlık"/>
          <p:cNvSpPr txBox="1">
            <a:spLocks/>
          </p:cNvSpPr>
          <p:nvPr/>
        </p:nvSpPr>
        <p:spPr>
          <a:xfrm>
            <a:off x="1071538" y="642918"/>
            <a:ext cx="5429288" cy="642942"/>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rgbClr val="00B050"/>
                </a:solidFill>
                <a:effectLst/>
                <a:uLnTx/>
                <a:uFillTx/>
                <a:latin typeface="+mj-lt"/>
                <a:ea typeface="+mj-ea"/>
                <a:cs typeface="+mj-cs"/>
              </a:rPr>
              <a:t>PEKİ BU YIL NE YAPACAĞIZ?</a:t>
            </a:r>
            <a:endParaRPr kumimoji="0" lang="tr-TR" sz="2800" b="1" i="0"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a:bodyPr>
          <a:lstStyle/>
          <a:p>
            <a:r>
              <a:rPr lang="tr-TR" sz="2800" b="1" dirty="0" smtClean="0">
                <a:solidFill>
                  <a:srgbClr val="FF0000"/>
                </a:solidFill>
                <a:latin typeface="Times New Roman" pitchFamily="18" charset="0"/>
                <a:cs typeface="Times New Roman" pitchFamily="18" charset="0"/>
              </a:rPr>
              <a:t>Beklentilerimiz</a:t>
            </a:r>
            <a:endParaRPr lang="tr-TR" sz="2800" b="1" dirty="0">
              <a:solidFill>
                <a:srgbClr val="00B050"/>
              </a:solidFill>
            </a:endParaRPr>
          </a:p>
        </p:txBody>
      </p:sp>
      <p:sp>
        <p:nvSpPr>
          <p:cNvPr id="3" name="2 İçerik Yer Tutucusu"/>
          <p:cNvSpPr>
            <a:spLocks noGrp="1"/>
          </p:cNvSpPr>
          <p:nvPr>
            <p:ph sz="quarter" idx="1"/>
          </p:nvPr>
        </p:nvSpPr>
        <p:spPr/>
        <p:txBody>
          <a:bodyPr/>
          <a:lstStyle/>
          <a:p>
            <a:pPr>
              <a:buNone/>
            </a:pPr>
            <a:r>
              <a:rPr lang="tr-TR" dirty="0" smtClean="0">
                <a:latin typeface="Times New Roman" pitchFamily="18" charset="0"/>
                <a:cs typeface="Times New Roman" pitchFamily="18" charset="0"/>
              </a:rPr>
              <a:t>	</a:t>
            </a:r>
            <a:endParaRPr lang="tr-TR" b="1" dirty="0" smtClean="0">
              <a:solidFill>
                <a:srgbClr val="FF0000"/>
              </a:solidFill>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İlçelerde irtibat kişilerinin belirlenmesi,</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Bakanlık adına verilen görevlerin ve yapılması beklenilen iş/işlemlerin zamanında ve usulüne göre yerine getirilmesi,</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Okul idarelerinin ÖDM’yi tanımaları ve ÖDM tarafından gönderilen verilerin ilgili kişilerle paylaşılmaları</a:t>
            </a:r>
          </a:p>
          <a:p>
            <a:pPr>
              <a:buNone/>
            </a:pPr>
            <a:endParaRPr lang="tr-TR" dirty="0" smtClean="0">
              <a:latin typeface="Times New Roman" pitchFamily="18" charset="0"/>
              <a:cs typeface="Times New Roman" pitchFamily="18" charset="0"/>
            </a:endParaRPr>
          </a:p>
          <a:p>
            <a:pPr>
              <a:buNone/>
            </a:pPr>
            <a:endParaRPr lang="tr-TR" dirty="0" smtClean="0">
              <a:latin typeface="Times New Roman" pitchFamily="18" charset="0"/>
              <a:cs typeface="Times New Roman" pitchFamily="18" charset="0"/>
            </a:endParaRPr>
          </a:p>
          <a:p>
            <a:pPr>
              <a:buNone/>
            </a:pP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571480"/>
            <a:ext cx="7772400" cy="631844"/>
          </a:xfrm>
        </p:spPr>
        <p:txBody>
          <a:bodyPr>
            <a:normAutofit/>
          </a:bodyPr>
          <a:lstStyle/>
          <a:p>
            <a:r>
              <a:rPr lang="tr-TR" sz="2800" b="1" dirty="0" smtClean="0">
                <a:solidFill>
                  <a:srgbClr val="00B050"/>
                </a:solidFill>
              </a:rPr>
              <a:t>İl izleme araştırması verilerinin incelenmesi</a:t>
            </a:r>
            <a:endParaRPr lang="tr-TR" sz="2800" b="1" dirty="0">
              <a:solidFill>
                <a:srgbClr val="00B050"/>
              </a:solidFill>
            </a:endParaRPr>
          </a:p>
        </p:txBody>
      </p:sp>
      <p:sp>
        <p:nvSpPr>
          <p:cNvPr id="3" name="2 İçerik Yer Tutucusu"/>
          <p:cNvSpPr>
            <a:spLocks noGrp="1"/>
          </p:cNvSpPr>
          <p:nvPr>
            <p:ph sz="quarter" idx="1"/>
          </p:nvPr>
        </p:nvSpPr>
        <p:spPr>
          <a:xfrm>
            <a:off x="928662" y="1285860"/>
            <a:ext cx="7772400" cy="481002"/>
          </a:xfrm>
        </p:spPr>
        <p:txBody>
          <a:bodyPr>
            <a:normAutofit lnSpcReduction="10000"/>
          </a:bodyPr>
          <a:lstStyle/>
          <a:p>
            <a:pPr>
              <a:buNone/>
            </a:pPr>
            <a:r>
              <a:rPr lang="tr-TR" dirty="0" smtClean="0"/>
              <a:t>Veriler incelendiğinde </a:t>
            </a:r>
          </a:p>
          <a:p>
            <a:pPr>
              <a:buNone/>
            </a:pPr>
            <a:endParaRPr lang="tr-TR" dirty="0" smtClean="0"/>
          </a:p>
          <a:p>
            <a:pPr>
              <a:buNone/>
            </a:pPr>
            <a:endParaRPr lang="tr-TR" b="1" dirty="0" smtClean="0"/>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graphicFrame>
        <p:nvGraphicFramePr>
          <p:cNvPr id="5" name="4 Tablo"/>
          <p:cNvGraphicFramePr>
            <a:graphicFrameLocks noGrp="1"/>
          </p:cNvGraphicFramePr>
          <p:nvPr/>
        </p:nvGraphicFramePr>
        <p:xfrm>
          <a:off x="428596" y="1928802"/>
          <a:ext cx="8501121" cy="4079240"/>
        </p:xfrm>
        <a:graphic>
          <a:graphicData uri="http://schemas.openxmlformats.org/drawingml/2006/table">
            <a:tbl>
              <a:tblPr firstRow="1" bandRow="1">
                <a:tableStyleId>{5C22544A-7EE6-4342-B048-85BDC9FD1C3A}</a:tableStyleId>
              </a:tblPr>
              <a:tblGrid>
                <a:gridCol w="1122789"/>
                <a:gridCol w="1114348"/>
                <a:gridCol w="1491425"/>
                <a:gridCol w="1043997"/>
                <a:gridCol w="1156795"/>
                <a:gridCol w="1453198"/>
                <a:gridCol w="1118569"/>
              </a:tblGrid>
              <a:tr h="370840">
                <a:tc rowSpan="2">
                  <a:txBody>
                    <a:bodyPr/>
                    <a:lstStyle/>
                    <a:p>
                      <a:endParaRPr lang="tr-TR" dirty="0"/>
                    </a:p>
                  </a:txBody>
                  <a:tcPr>
                    <a:solidFill>
                      <a:schemeClr val="bg1">
                        <a:alpha val="0"/>
                      </a:schemeClr>
                    </a:solidFill>
                  </a:tcPr>
                </a:tc>
                <a:tc gridSpan="3">
                  <a:txBody>
                    <a:bodyPr/>
                    <a:lstStyle/>
                    <a:p>
                      <a:pPr algn="ctr"/>
                      <a:r>
                        <a:rPr lang="tr-TR" dirty="0" smtClean="0">
                          <a:solidFill>
                            <a:schemeClr val="tx1"/>
                          </a:solidFill>
                        </a:rPr>
                        <a:t>Türkiye</a:t>
                      </a:r>
                      <a:r>
                        <a:rPr lang="tr-TR" baseline="0" dirty="0" smtClean="0">
                          <a:solidFill>
                            <a:schemeClr val="tx1"/>
                          </a:solidFill>
                        </a:rPr>
                        <a:t> ortalamasının üstü</a:t>
                      </a:r>
                      <a:endParaRPr lang="tr-TR" dirty="0">
                        <a:solidFill>
                          <a:schemeClr val="tx1"/>
                        </a:solidFill>
                      </a:endParaRPr>
                    </a:p>
                  </a:txBody>
                  <a:tcPr>
                    <a:solidFill>
                      <a:schemeClr val="accent1">
                        <a:alpha val="51000"/>
                      </a:schemeClr>
                    </a:solidFill>
                  </a:tcPr>
                </a:tc>
                <a:tc hMerge="1">
                  <a:txBody>
                    <a:bodyPr/>
                    <a:lstStyle/>
                    <a:p>
                      <a:endParaRPr lang="tr-TR" dirty="0"/>
                    </a:p>
                  </a:txBody>
                  <a:tcPr/>
                </a:tc>
                <a:tc hMerge="1">
                  <a:txBody>
                    <a:bodyPr/>
                    <a:lstStyle/>
                    <a:p>
                      <a:endParaRPr lang="tr-TR"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Adıyaman </a:t>
                      </a:r>
                      <a:r>
                        <a:rPr lang="tr-TR" baseline="0" dirty="0" smtClean="0">
                          <a:solidFill>
                            <a:schemeClr val="tx1"/>
                          </a:solidFill>
                        </a:rPr>
                        <a:t>ortalamasının üstü</a:t>
                      </a:r>
                      <a:endParaRPr lang="tr-TR" dirty="0" smtClean="0">
                        <a:solidFill>
                          <a:schemeClr val="tx1"/>
                        </a:solidFill>
                      </a:endParaRPr>
                    </a:p>
                  </a:txBody>
                  <a:tcPr>
                    <a:solidFill>
                      <a:schemeClr val="accent1">
                        <a:alpha val="51000"/>
                      </a:schemeClr>
                    </a:solidFill>
                  </a:tcPr>
                </a:tc>
                <a:tc hMerge="1">
                  <a:txBody>
                    <a:bodyPr/>
                    <a:lstStyle/>
                    <a:p>
                      <a:endParaRPr lang="tr-TR" dirty="0"/>
                    </a:p>
                  </a:txBody>
                  <a:tcPr/>
                </a:tc>
                <a:tc hMerge="1">
                  <a:txBody>
                    <a:bodyPr/>
                    <a:lstStyle/>
                    <a:p>
                      <a:endParaRPr lang="tr-TR" dirty="0"/>
                    </a:p>
                  </a:txBody>
                  <a:tcPr/>
                </a:tc>
              </a:tr>
              <a:tr h="370840">
                <a:tc vMerge="1">
                  <a:txBody>
                    <a:bodyPr/>
                    <a:lstStyle/>
                    <a:p>
                      <a:endParaRPr lang="tr-TR" dirty="0"/>
                    </a:p>
                  </a:txBody>
                  <a:tcPr/>
                </a:tc>
                <a:tc>
                  <a:txBody>
                    <a:bodyPr/>
                    <a:lstStyle/>
                    <a:p>
                      <a:pPr algn="ctr"/>
                      <a:r>
                        <a:rPr lang="tr-TR" dirty="0" smtClean="0">
                          <a:solidFill>
                            <a:schemeClr val="tx1"/>
                          </a:solidFill>
                        </a:rPr>
                        <a:t>TÜRKÇE</a:t>
                      </a:r>
                      <a:endParaRPr lang="tr-TR" dirty="0">
                        <a:solidFill>
                          <a:schemeClr val="tx1"/>
                        </a:solidFill>
                      </a:endParaRPr>
                    </a:p>
                  </a:txBody>
                  <a:tcPr>
                    <a:solidFill>
                      <a:srgbClr val="D9D8E4"/>
                    </a:solidFill>
                  </a:tcPr>
                </a:tc>
                <a:tc>
                  <a:txBody>
                    <a:bodyPr/>
                    <a:lstStyle/>
                    <a:p>
                      <a:pPr algn="ctr"/>
                      <a:r>
                        <a:rPr lang="tr-TR" dirty="0" smtClean="0">
                          <a:solidFill>
                            <a:schemeClr val="tx1"/>
                          </a:solidFill>
                        </a:rPr>
                        <a:t>MATEMATİK</a:t>
                      </a:r>
                      <a:endParaRPr lang="tr-TR" dirty="0">
                        <a:solidFill>
                          <a:schemeClr val="tx1"/>
                        </a:solidFill>
                      </a:endParaRPr>
                    </a:p>
                  </a:txBody>
                  <a:tcPr>
                    <a:solidFill>
                      <a:srgbClr val="D9D8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FEN BİL.</a:t>
                      </a:r>
                    </a:p>
                  </a:txBody>
                  <a:tcPr>
                    <a:solidFill>
                      <a:srgbClr val="D9D8E4"/>
                    </a:solidFill>
                  </a:tcPr>
                </a:tc>
                <a:tc>
                  <a:txBody>
                    <a:bodyPr/>
                    <a:lstStyle/>
                    <a:p>
                      <a:pPr algn="ctr"/>
                      <a:r>
                        <a:rPr lang="tr-TR" dirty="0" smtClean="0">
                          <a:solidFill>
                            <a:schemeClr val="tx1"/>
                          </a:solidFill>
                        </a:rPr>
                        <a:t>TÜRKÇE</a:t>
                      </a:r>
                      <a:endParaRPr lang="tr-TR" dirty="0">
                        <a:solidFill>
                          <a:schemeClr val="tx1"/>
                        </a:solidFill>
                      </a:endParaRPr>
                    </a:p>
                  </a:txBody>
                  <a:tcPr/>
                </a:tc>
                <a:tc>
                  <a:txBody>
                    <a:bodyPr/>
                    <a:lstStyle/>
                    <a:p>
                      <a:pPr algn="ctr"/>
                      <a:r>
                        <a:rPr lang="tr-TR" dirty="0" smtClean="0">
                          <a:solidFill>
                            <a:schemeClr val="tx1"/>
                          </a:solidFill>
                        </a:rPr>
                        <a:t>MATEMATİK</a:t>
                      </a:r>
                      <a:endParaRPr lang="tr-TR"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FEN BİL.</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Besni</a:t>
                      </a:r>
                    </a:p>
                  </a:txBody>
                  <a:tcPr/>
                </a:tc>
                <a:tc>
                  <a:txBody>
                    <a:bodyPr/>
                    <a:lstStyle/>
                    <a:p>
                      <a:pPr algn="ctr"/>
                      <a:r>
                        <a:rPr lang="tr-TR" dirty="0" smtClean="0"/>
                        <a:t>0</a:t>
                      </a:r>
                      <a:endParaRPr lang="tr-TR" dirty="0"/>
                    </a:p>
                  </a:txBody>
                  <a:tcPr/>
                </a:tc>
                <a:tc>
                  <a:txBody>
                    <a:bodyPr/>
                    <a:lstStyle/>
                    <a:p>
                      <a:pPr algn="ctr"/>
                      <a:r>
                        <a:rPr lang="tr-TR" dirty="0" smtClean="0"/>
                        <a:t>1</a:t>
                      </a:r>
                      <a:endParaRPr lang="tr-TR" dirty="0"/>
                    </a:p>
                  </a:txBody>
                  <a:tcPr/>
                </a:tc>
                <a:tc>
                  <a:txBody>
                    <a:bodyPr/>
                    <a:lstStyle/>
                    <a:p>
                      <a:pPr algn="ctr"/>
                      <a:r>
                        <a:rPr lang="tr-TR" dirty="0" smtClean="0"/>
                        <a:t>1</a:t>
                      </a:r>
                      <a:endParaRPr lang="tr-TR" dirty="0"/>
                    </a:p>
                  </a:txBody>
                  <a:tcPr/>
                </a:tc>
                <a:tc>
                  <a:txBody>
                    <a:bodyPr/>
                    <a:lstStyle/>
                    <a:p>
                      <a:pPr algn="ctr"/>
                      <a:r>
                        <a:rPr lang="tr-TR" dirty="0" smtClean="0"/>
                        <a:t>2</a:t>
                      </a:r>
                      <a:endParaRPr lang="tr-TR" dirty="0"/>
                    </a:p>
                  </a:txBody>
                  <a:tcPr/>
                </a:tc>
                <a:tc>
                  <a:txBody>
                    <a:bodyPr/>
                    <a:lstStyle/>
                    <a:p>
                      <a:pPr algn="ctr"/>
                      <a:r>
                        <a:rPr lang="tr-TR" dirty="0" smtClean="0"/>
                        <a:t>0</a:t>
                      </a:r>
                      <a:endParaRPr lang="tr-TR" dirty="0"/>
                    </a:p>
                  </a:txBody>
                  <a:tcPr/>
                </a:tc>
                <a:tc>
                  <a:txBody>
                    <a:bodyPr/>
                    <a:lstStyle/>
                    <a:p>
                      <a:pPr algn="ctr"/>
                      <a:r>
                        <a:rPr lang="tr-TR" dirty="0" smtClean="0"/>
                        <a:t>1</a:t>
                      </a:r>
                      <a:endParaRPr lang="tr-TR" dirty="0"/>
                    </a:p>
                  </a:txBody>
                  <a:tcPr/>
                </a:tc>
              </a:tr>
              <a:tr h="370840">
                <a:tc>
                  <a:txBody>
                    <a:bodyPr/>
                    <a:lstStyle/>
                    <a:p>
                      <a:r>
                        <a:rPr lang="tr-TR" b="1" dirty="0" smtClean="0"/>
                        <a:t>Çelikhan</a:t>
                      </a:r>
                      <a:endParaRPr lang="tr-TR" dirty="0"/>
                    </a:p>
                  </a:txBody>
                  <a:tcPr>
                    <a:solidFill>
                      <a:srgbClr val="D9D8E4"/>
                    </a:solidFill>
                  </a:tcPr>
                </a:tc>
                <a:tc>
                  <a:txBody>
                    <a:bodyPr/>
                    <a:lstStyle/>
                    <a:p>
                      <a:pPr algn="ctr"/>
                      <a:r>
                        <a:rPr lang="tr-TR" dirty="0" smtClean="0"/>
                        <a:t>14</a:t>
                      </a:r>
                      <a:endParaRPr lang="tr-TR" dirty="0"/>
                    </a:p>
                  </a:txBody>
                  <a:tcPr>
                    <a:solidFill>
                      <a:srgbClr val="D9D8E4"/>
                    </a:solidFill>
                  </a:tcPr>
                </a:tc>
                <a:tc>
                  <a:txBody>
                    <a:bodyPr/>
                    <a:lstStyle/>
                    <a:p>
                      <a:pPr algn="ctr"/>
                      <a:r>
                        <a:rPr lang="tr-TR" dirty="0" smtClean="0"/>
                        <a:t>21</a:t>
                      </a:r>
                      <a:endParaRPr lang="tr-TR" dirty="0"/>
                    </a:p>
                  </a:txBody>
                  <a:tcPr>
                    <a:solidFill>
                      <a:srgbClr val="D9D8E4"/>
                    </a:solidFill>
                  </a:tcPr>
                </a:tc>
                <a:tc>
                  <a:txBody>
                    <a:bodyPr/>
                    <a:lstStyle/>
                    <a:p>
                      <a:pPr algn="ctr"/>
                      <a:r>
                        <a:rPr lang="tr-TR" dirty="0" smtClean="0"/>
                        <a:t>20</a:t>
                      </a:r>
                      <a:endParaRPr lang="tr-TR" dirty="0"/>
                    </a:p>
                  </a:txBody>
                  <a:tcPr>
                    <a:solidFill>
                      <a:srgbClr val="D9D8E4"/>
                    </a:solidFill>
                  </a:tcPr>
                </a:tc>
                <a:tc>
                  <a:txBody>
                    <a:bodyPr/>
                    <a:lstStyle/>
                    <a:p>
                      <a:pPr algn="ctr"/>
                      <a:r>
                        <a:rPr lang="tr-TR" dirty="0" smtClean="0"/>
                        <a:t>23</a:t>
                      </a:r>
                      <a:endParaRPr lang="tr-TR" dirty="0"/>
                    </a:p>
                  </a:txBody>
                  <a:tcPr/>
                </a:tc>
                <a:tc>
                  <a:txBody>
                    <a:bodyPr/>
                    <a:lstStyle/>
                    <a:p>
                      <a:pPr algn="ctr"/>
                      <a:r>
                        <a:rPr lang="tr-TR" dirty="0" smtClean="0"/>
                        <a:t>3</a:t>
                      </a:r>
                      <a:endParaRPr lang="tr-TR" dirty="0"/>
                    </a:p>
                  </a:txBody>
                  <a:tcPr/>
                </a:tc>
                <a:tc>
                  <a:txBody>
                    <a:bodyPr/>
                    <a:lstStyle/>
                    <a:p>
                      <a:pPr algn="ctr"/>
                      <a:r>
                        <a:rPr lang="tr-TR" dirty="0" smtClean="0"/>
                        <a:t>23</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Gerger</a:t>
                      </a:r>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Gölbaşı</a:t>
                      </a:r>
                    </a:p>
                  </a:txBody>
                  <a:tcPr>
                    <a:solidFill>
                      <a:srgbClr val="D9D8E4"/>
                    </a:solidFill>
                  </a:tcPr>
                </a:tc>
                <a:tc>
                  <a:txBody>
                    <a:bodyPr/>
                    <a:lstStyle/>
                    <a:p>
                      <a:pPr algn="ctr"/>
                      <a:r>
                        <a:rPr lang="tr-TR" dirty="0" smtClean="0"/>
                        <a:t>23</a:t>
                      </a:r>
                      <a:endParaRPr lang="tr-TR" dirty="0"/>
                    </a:p>
                  </a:txBody>
                  <a:tcPr>
                    <a:solidFill>
                      <a:srgbClr val="D9D8E4"/>
                    </a:solidFill>
                  </a:tcPr>
                </a:tc>
                <a:tc>
                  <a:txBody>
                    <a:bodyPr/>
                    <a:lstStyle/>
                    <a:p>
                      <a:pPr algn="ctr"/>
                      <a:r>
                        <a:rPr lang="tr-TR" dirty="0" smtClean="0"/>
                        <a:t>23</a:t>
                      </a:r>
                      <a:endParaRPr lang="tr-TR" dirty="0"/>
                    </a:p>
                  </a:txBody>
                  <a:tcPr>
                    <a:solidFill>
                      <a:srgbClr val="D9D8E4"/>
                    </a:solidFill>
                  </a:tcPr>
                </a:tc>
                <a:tc>
                  <a:txBody>
                    <a:bodyPr/>
                    <a:lstStyle/>
                    <a:p>
                      <a:pPr algn="ctr"/>
                      <a:r>
                        <a:rPr lang="tr-TR" dirty="0" smtClean="0"/>
                        <a:t>24</a:t>
                      </a:r>
                      <a:endParaRPr lang="tr-TR" dirty="0"/>
                    </a:p>
                  </a:txBody>
                  <a:tcPr>
                    <a:solidFill>
                      <a:srgbClr val="D9D8E4"/>
                    </a:solidFill>
                  </a:tcPr>
                </a:tc>
                <a:tc>
                  <a:txBody>
                    <a:bodyPr/>
                    <a:lstStyle/>
                    <a:p>
                      <a:pPr algn="ctr">
                        <a:buFont typeface="Wingdings" pitchFamily="2" charset="2"/>
                        <a:buNone/>
                      </a:pPr>
                      <a:r>
                        <a:rPr lang="tr-TR" dirty="0" smtClean="0"/>
                        <a:t>25</a:t>
                      </a:r>
                      <a:endParaRPr lang="tr-TR" dirty="0"/>
                    </a:p>
                  </a:txBody>
                  <a:tcPr/>
                </a:tc>
                <a:tc>
                  <a:txBody>
                    <a:bodyPr/>
                    <a:lstStyle/>
                    <a:p>
                      <a:pPr algn="ctr"/>
                      <a:r>
                        <a:rPr lang="tr-TR" u="none" dirty="0" smtClean="0">
                          <a:solidFill>
                            <a:schemeClr val="tx1"/>
                          </a:solidFill>
                        </a:rPr>
                        <a:t>25</a:t>
                      </a:r>
                      <a:endParaRPr lang="tr-TR" u="none" dirty="0">
                        <a:solidFill>
                          <a:schemeClr val="tx1"/>
                        </a:solidFill>
                      </a:endParaRPr>
                    </a:p>
                  </a:txBody>
                  <a:tcPr/>
                </a:tc>
                <a:tc>
                  <a:txBody>
                    <a:bodyPr/>
                    <a:lstStyle/>
                    <a:p>
                      <a:pPr algn="ctr"/>
                      <a:r>
                        <a:rPr lang="tr-TR" dirty="0" smtClean="0"/>
                        <a:t>25</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Kahta</a:t>
                      </a:r>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c>
                  <a:txBody>
                    <a:bodyPr/>
                    <a:lstStyle/>
                    <a:p>
                      <a:pPr algn="ctr"/>
                      <a:r>
                        <a:rPr lang="tr-TR" dirty="0" smtClean="0"/>
                        <a:t>1</a:t>
                      </a:r>
                      <a:endParaRPr lang="tr-TR" dirty="0"/>
                    </a:p>
                  </a:txBody>
                  <a:tcPr/>
                </a:tc>
                <a:tc>
                  <a:txBody>
                    <a:bodyPr/>
                    <a:lstStyle/>
                    <a:p>
                      <a:pPr algn="ctr"/>
                      <a:r>
                        <a:rPr lang="tr-TR" dirty="0" smtClean="0"/>
                        <a:t>0</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Merkez</a:t>
                      </a:r>
                    </a:p>
                  </a:txBody>
                  <a:tcPr>
                    <a:solidFill>
                      <a:srgbClr val="D9D8E4"/>
                    </a:solidFill>
                  </a:tcPr>
                </a:tc>
                <a:tc>
                  <a:txBody>
                    <a:bodyPr/>
                    <a:lstStyle/>
                    <a:p>
                      <a:pPr algn="ctr"/>
                      <a:r>
                        <a:rPr lang="tr-TR" dirty="0" smtClean="0"/>
                        <a:t>23</a:t>
                      </a:r>
                      <a:endParaRPr lang="tr-TR" dirty="0"/>
                    </a:p>
                  </a:txBody>
                  <a:tcPr>
                    <a:solidFill>
                      <a:srgbClr val="D9D8E4"/>
                    </a:solidFill>
                  </a:tcPr>
                </a:tc>
                <a:tc>
                  <a:txBody>
                    <a:bodyPr/>
                    <a:lstStyle/>
                    <a:p>
                      <a:pPr algn="ctr"/>
                      <a:r>
                        <a:rPr lang="tr-TR" dirty="0" smtClean="0"/>
                        <a:t>24</a:t>
                      </a:r>
                      <a:endParaRPr lang="tr-TR" dirty="0"/>
                    </a:p>
                  </a:txBody>
                  <a:tcPr>
                    <a:solidFill>
                      <a:srgbClr val="D9D8E4"/>
                    </a:solidFill>
                  </a:tcPr>
                </a:tc>
                <a:tc>
                  <a:txBody>
                    <a:bodyPr/>
                    <a:lstStyle/>
                    <a:p>
                      <a:pPr algn="ctr"/>
                      <a:r>
                        <a:rPr lang="tr-TR" dirty="0" smtClean="0"/>
                        <a:t>23</a:t>
                      </a:r>
                      <a:endParaRPr lang="tr-TR" dirty="0"/>
                    </a:p>
                  </a:txBody>
                  <a:tcPr>
                    <a:solidFill>
                      <a:srgbClr val="D9D8E4"/>
                    </a:solidFill>
                  </a:tcPr>
                </a:tc>
                <a:tc>
                  <a:txBody>
                    <a:bodyPr/>
                    <a:lstStyle/>
                    <a:p>
                      <a:pPr algn="ctr"/>
                      <a:r>
                        <a:rPr lang="tr-TR" dirty="0" smtClean="0"/>
                        <a:t>25</a:t>
                      </a:r>
                      <a:endParaRPr lang="tr-TR" dirty="0"/>
                    </a:p>
                  </a:txBody>
                  <a:tcPr/>
                </a:tc>
                <a:tc>
                  <a:txBody>
                    <a:bodyPr/>
                    <a:lstStyle/>
                    <a:p>
                      <a:pPr algn="ctr"/>
                      <a:r>
                        <a:rPr lang="tr-TR" dirty="0" smtClean="0"/>
                        <a:t>1</a:t>
                      </a:r>
                      <a:endParaRPr lang="tr-TR" dirty="0"/>
                    </a:p>
                  </a:txBody>
                  <a:tcPr/>
                </a:tc>
                <a:tc>
                  <a:txBody>
                    <a:bodyPr/>
                    <a:lstStyle/>
                    <a:p>
                      <a:pPr algn="ctr"/>
                      <a:r>
                        <a:rPr lang="tr-TR" dirty="0" smtClean="0"/>
                        <a:t>25</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Samsat</a:t>
                      </a:r>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c>
                  <a:txBody>
                    <a:bodyPr/>
                    <a:lstStyle/>
                    <a:p>
                      <a:pPr algn="ctr"/>
                      <a:r>
                        <a:rPr lang="tr-TR" dirty="0" smtClean="0"/>
                        <a:t>2</a:t>
                      </a:r>
                      <a:endParaRPr lang="tr-TR" dirty="0"/>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Sincik</a:t>
                      </a:r>
                    </a:p>
                  </a:txBody>
                  <a:tcPr>
                    <a:solidFill>
                      <a:srgbClr val="D9D8E4"/>
                    </a:solidFill>
                  </a:tcPr>
                </a:tc>
                <a:tc>
                  <a:txBody>
                    <a:bodyPr/>
                    <a:lstStyle/>
                    <a:p>
                      <a:pPr algn="ctr"/>
                      <a:r>
                        <a:rPr lang="tr-TR" dirty="0" smtClean="0"/>
                        <a:t>0</a:t>
                      </a:r>
                      <a:endParaRPr lang="tr-TR" dirty="0"/>
                    </a:p>
                  </a:txBody>
                  <a:tcPr>
                    <a:solidFill>
                      <a:srgbClr val="D9D8E4"/>
                    </a:solidFill>
                  </a:tcPr>
                </a:tc>
                <a:tc>
                  <a:txBody>
                    <a:bodyPr/>
                    <a:lstStyle/>
                    <a:p>
                      <a:pPr algn="ctr"/>
                      <a:r>
                        <a:rPr lang="tr-TR" dirty="0" smtClean="0"/>
                        <a:t>0</a:t>
                      </a:r>
                      <a:endParaRPr lang="tr-TR" dirty="0"/>
                    </a:p>
                  </a:txBody>
                  <a:tcPr>
                    <a:solidFill>
                      <a:srgbClr val="D9D8E4"/>
                    </a:solidFill>
                  </a:tcPr>
                </a:tc>
                <a:tc>
                  <a:txBody>
                    <a:bodyPr/>
                    <a:lstStyle/>
                    <a:p>
                      <a:pPr algn="ctr"/>
                      <a:r>
                        <a:rPr lang="tr-TR" dirty="0" smtClean="0"/>
                        <a:t>0</a:t>
                      </a:r>
                      <a:endParaRPr lang="tr-TR" dirty="0"/>
                    </a:p>
                  </a:txBody>
                  <a:tcPr>
                    <a:solidFill>
                      <a:srgbClr val="D9D8E4"/>
                    </a:solidFill>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c>
                  <a:txBody>
                    <a:bodyPr/>
                    <a:lstStyle/>
                    <a:p>
                      <a:pPr algn="ctr"/>
                      <a:r>
                        <a:rPr lang="tr-TR" dirty="0" smtClean="0"/>
                        <a:t>0</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Tut</a:t>
                      </a:r>
                      <a:endParaRPr lang="tr-TR" dirty="0" smtClean="0"/>
                    </a:p>
                  </a:txBody>
                  <a:tcPr/>
                </a:tc>
                <a:tc>
                  <a:txBody>
                    <a:bodyPr/>
                    <a:lstStyle/>
                    <a:p>
                      <a:pPr algn="ctr"/>
                      <a:r>
                        <a:rPr lang="tr-TR" dirty="0" smtClean="0"/>
                        <a:t>7</a:t>
                      </a:r>
                      <a:endParaRPr lang="tr-TR" dirty="0"/>
                    </a:p>
                  </a:txBody>
                  <a:tcPr/>
                </a:tc>
                <a:tc>
                  <a:txBody>
                    <a:bodyPr/>
                    <a:lstStyle/>
                    <a:p>
                      <a:pPr algn="ctr"/>
                      <a:r>
                        <a:rPr lang="tr-TR" dirty="0" smtClean="0"/>
                        <a:t>2</a:t>
                      </a:r>
                      <a:endParaRPr lang="tr-TR" dirty="0"/>
                    </a:p>
                  </a:txBody>
                  <a:tcPr/>
                </a:tc>
                <a:tc>
                  <a:txBody>
                    <a:bodyPr/>
                    <a:lstStyle/>
                    <a:p>
                      <a:pPr algn="ctr"/>
                      <a:r>
                        <a:rPr lang="tr-TR" dirty="0" smtClean="0"/>
                        <a:t>1</a:t>
                      </a:r>
                      <a:endParaRPr lang="tr-TR" dirty="0"/>
                    </a:p>
                  </a:txBody>
                  <a:tcPr/>
                </a:tc>
                <a:tc>
                  <a:txBody>
                    <a:bodyPr/>
                    <a:lstStyle/>
                    <a:p>
                      <a:pPr algn="ctr"/>
                      <a:r>
                        <a:rPr lang="tr-TR" dirty="0" smtClean="0"/>
                        <a:t>9</a:t>
                      </a:r>
                      <a:endParaRPr lang="tr-TR" dirty="0"/>
                    </a:p>
                  </a:txBody>
                  <a:tcPr/>
                </a:tc>
                <a:tc>
                  <a:txBody>
                    <a:bodyPr/>
                    <a:lstStyle/>
                    <a:p>
                      <a:pPr algn="ctr"/>
                      <a:r>
                        <a:rPr lang="tr-TR" dirty="0" smtClean="0"/>
                        <a:t>4</a:t>
                      </a:r>
                      <a:endParaRPr lang="tr-TR" dirty="0"/>
                    </a:p>
                  </a:txBody>
                  <a:tcPr/>
                </a:tc>
                <a:tc>
                  <a:txBody>
                    <a:bodyPr/>
                    <a:lstStyle/>
                    <a:p>
                      <a:pPr algn="ctr"/>
                      <a:r>
                        <a:rPr lang="tr-TR" dirty="0" smtClean="0"/>
                        <a:t>2</a:t>
                      </a:r>
                      <a:endParaRPr lang="tr-TR"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857224" y="1285860"/>
            <a:ext cx="7772400" cy="631844"/>
          </a:xfrm>
        </p:spPr>
        <p:txBody>
          <a:bodyPr>
            <a:normAutofit fontScale="90000"/>
          </a:bodyPr>
          <a:lstStyle/>
          <a:p>
            <a:r>
              <a:rPr lang="tr-TR" sz="2800" b="1" dirty="0" smtClean="0">
                <a:solidFill>
                  <a:srgbClr val="00B050"/>
                </a:solidFill>
              </a:rPr>
              <a:t>Ölçme Değerlendirme Merkezi Ne Zaman Kuruldu?</a:t>
            </a:r>
            <a:endParaRPr lang="tr-TR" sz="2800" b="1" dirty="0">
              <a:solidFill>
                <a:srgbClr val="00B050"/>
              </a:solidFill>
            </a:endParaRPr>
          </a:p>
        </p:txBody>
      </p:sp>
      <p:sp>
        <p:nvSpPr>
          <p:cNvPr id="3" name="2 İçerik Yer Tutucusu"/>
          <p:cNvSpPr>
            <a:spLocks noGrp="1"/>
          </p:cNvSpPr>
          <p:nvPr>
            <p:ph sz="quarter" idx="1"/>
          </p:nvPr>
        </p:nvSpPr>
        <p:spPr>
          <a:xfrm>
            <a:off x="914400" y="2714620"/>
            <a:ext cx="7772400" cy="2500330"/>
          </a:xfrm>
        </p:spPr>
        <p:txBody>
          <a:bodyPr>
            <a:normAutofit/>
          </a:bodyPr>
          <a:lstStyle/>
          <a:p>
            <a:pPr>
              <a:buNone/>
            </a:pPr>
            <a:endParaRPr lang="tr-TR" sz="2500" b="1" dirty="0" smtClean="0">
              <a:latin typeface="Times New Roman" pitchFamily="18" charset="0"/>
              <a:cs typeface="Times New Roman" pitchFamily="18" charset="0"/>
            </a:endParaRPr>
          </a:p>
          <a:p>
            <a:pPr>
              <a:buNone/>
            </a:pPr>
            <a:r>
              <a:rPr lang="tr-TR" sz="2500" b="1" dirty="0" smtClean="0">
                <a:latin typeface="Times New Roman" pitchFamily="18" charset="0"/>
                <a:cs typeface="Times New Roman" pitchFamily="18" charset="0"/>
              </a:rPr>
              <a:t>	07.09.2017 tarihinde İlimizde Ölçme Değerlendirme Merkezi personel görevlendirmeleri yapılarak hizmet vermeye başlamıştır.</a:t>
            </a:r>
            <a:endParaRPr lang="tr-TR" sz="2500" b="1"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71472" y="2071678"/>
            <a:ext cx="8201028" cy="4071966"/>
          </a:xfrm>
        </p:spPr>
        <p:txBody>
          <a:bodyPr>
            <a:normAutofit/>
          </a:bodyPr>
          <a:lstStyle/>
          <a:p>
            <a:pPr>
              <a:buNone/>
            </a:pPr>
            <a:r>
              <a:rPr lang="tr-TR" sz="1800" b="1" dirty="0" smtClean="0">
                <a:latin typeface="Times New Roman" pitchFamily="18" charset="0"/>
                <a:cs typeface="Times New Roman" pitchFamily="18" charset="0"/>
              </a:rPr>
              <a:t> </a:t>
            </a:r>
            <a:r>
              <a:rPr lang="tr-TR" sz="1800" b="1" dirty="0" err="1" smtClean="0">
                <a:latin typeface="Times New Roman" pitchFamily="18" charset="0"/>
                <a:cs typeface="Times New Roman" pitchFamily="18" charset="0"/>
              </a:rPr>
              <a:t>Haci</a:t>
            </a:r>
            <a:r>
              <a:rPr lang="tr-TR" sz="1800" b="1" dirty="0" smtClean="0">
                <a:latin typeface="Times New Roman" pitchFamily="18" charset="0"/>
                <a:cs typeface="Times New Roman" pitchFamily="18" charset="0"/>
              </a:rPr>
              <a:t> Mahmut KUMRAL </a:t>
            </a:r>
          </a:p>
          <a:p>
            <a:pPr>
              <a:buNone/>
            </a:pPr>
            <a:r>
              <a:rPr lang="tr-TR" sz="1800" dirty="0" smtClean="0">
                <a:latin typeface="Times New Roman" pitchFamily="18" charset="0"/>
                <a:cs typeface="Times New Roman" pitchFamily="18" charset="0"/>
              </a:rPr>
              <a:t>(Ekip Sorumlusu, Sosyal Bilgiler, Din Kültürü ve Ahlak Bilgisi Sorumlusu)</a:t>
            </a:r>
          </a:p>
          <a:p>
            <a:pPr>
              <a:buNone/>
            </a:pPr>
            <a:endParaRPr lang="tr-TR" sz="1800" b="1" dirty="0" smtClean="0">
              <a:latin typeface="Times New Roman" pitchFamily="18" charset="0"/>
              <a:cs typeface="Times New Roman" pitchFamily="18" charset="0"/>
            </a:endParaRPr>
          </a:p>
          <a:p>
            <a:pPr>
              <a:buNone/>
            </a:pPr>
            <a:r>
              <a:rPr lang="tr-TR" sz="1800" b="1" dirty="0" smtClean="0">
                <a:latin typeface="Times New Roman" pitchFamily="18" charset="0"/>
                <a:cs typeface="Times New Roman" pitchFamily="18" charset="0"/>
              </a:rPr>
              <a:t>Gürhan GÜRBÜZ </a:t>
            </a:r>
            <a:r>
              <a:rPr lang="tr-TR" sz="1800" dirty="0" smtClean="0">
                <a:latin typeface="Times New Roman" pitchFamily="18" charset="0"/>
                <a:cs typeface="Times New Roman" pitchFamily="18" charset="0"/>
              </a:rPr>
              <a:t>(Fen Bilimleri Branş Sorumlusu)</a:t>
            </a:r>
          </a:p>
          <a:p>
            <a:pPr>
              <a:buNone/>
            </a:pPr>
            <a:endParaRPr lang="tr-TR" sz="1800" b="1" dirty="0" smtClean="0">
              <a:latin typeface="Times New Roman" pitchFamily="18" charset="0"/>
              <a:cs typeface="Times New Roman" pitchFamily="18" charset="0"/>
            </a:endParaRPr>
          </a:p>
          <a:p>
            <a:pPr>
              <a:buNone/>
            </a:pPr>
            <a:r>
              <a:rPr lang="tr-TR" sz="1800" b="1" dirty="0" smtClean="0">
                <a:latin typeface="Times New Roman" pitchFamily="18" charset="0"/>
                <a:cs typeface="Times New Roman" pitchFamily="18" charset="0"/>
              </a:rPr>
              <a:t>Sema KÖKOCAK </a:t>
            </a:r>
            <a:r>
              <a:rPr lang="tr-TR" sz="1800" dirty="0" smtClean="0">
                <a:latin typeface="Times New Roman" pitchFamily="18" charset="0"/>
                <a:cs typeface="Times New Roman" pitchFamily="18" charset="0"/>
              </a:rPr>
              <a:t>(Türkçe Branş Sorumlusu)</a:t>
            </a:r>
          </a:p>
          <a:p>
            <a:pPr>
              <a:buNone/>
            </a:pPr>
            <a:endParaRPr lang="tr-TR" sz="1800" b="1" dirty="0" smtClean="0">
              <a:latin typeface="Times New Roman" pitchFamily="18" charset="0"/>
              <a:cs typeface="Times New Roman" pitchFamily="18" charset="0"/>
            </a:endParaRPr>
          </a:p>
          <a:p>
            <a:pPr>
              <a:buNone/>
            </a:pPr>
            <a:r>
              <a:rPr lang="tr-TR" sz="1800" b="1" dirty="0" smtClean="0">
                <a:latin typeface="Times New Roman" pitchFamily="18" charset="0"/>
                <a:cs typeface="Times New Roman" pitchFamily="18" charset="0"/>
              </a:rPr>
              <a:t>Metin COŞKUN </a:t>
            </a:r>
            <a:r>
              <a:rPr lang="tr-TR" sz="1800" dirty="0" smtClean="0">
                <a:latin typeface="Times New Roman" pitchFamily="18" charset="0"/>
                <a:cs typeface="Times New Roman" pitchFamily="18" charset="0"/>
              </a:rPr>
              <a:t>(Matematik Branş Sorumlusu)</a:t>
            </a:r>
          </a:p>
          <a:p>
            <a:pPr>
              <a:buNone/>
            </a:pPr>
            <a:endParaRPr lang="tr-TR" sz="1800" b="1" dirty="0" smtClean="0">
              <a:latin typeface="Times New Roman" pitchFamily="18" charset="0"/>
              <a:cs typeface="Times New Roman" pitchFamily="18" charset="0"/>
            </a:endParaRPr>
          </a:p>
          <a:p>
            <a:pPr>
              <a:buNone/>
            </a:pPr>
            <a:r>
              <a:rPr lang="tr-TR" sz="1800" b="1" dirty="0" smtClean="0">
                <a:latin typeface="Times New Roman" pitchFamily="18" charset="0"/>
                <a:cs typeface="Times New Roman" pitchFamily="18" charset="0"/>
              </a:rPr>
              <a:t>Hüseyin MEMİ </a:t>
            </a:r>
            <a:r>
              <a:rPr lang="tr-TR" sz="1800" dirty="0" smtClean="0">
                <a:latin typeface="Times New Roman" pitchFamily="18" charset="0"/>
                <a:cs typeface="Times New Roman" pitchFamily="18" charset="0"/>
              </a:rPr>
              <a:t>(Bilişim, İngilizce Branş Sorumlusu)</a:t>
            </a:r>
            <a:endParaRPr lang="tr-TR" sz="1800"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
        <p:nvSpPr>
          <p:cNvPr id="5" name="1 Başlık"/>
          <p:cNvSpPr>
            <a:spLocks noGrp="1"/>
          </p:cNvSpPr>
          <p:nvPr>
            <p:ph type="title"/>
          </p:nvPr>
        </p:nvSpPr>
        <p:spPr>
          <a:xfrm>
            <a:off x="571472" y="1071546"/>
            <a:ext cx="8429684" cy="357171"/>
          </a:xfrm>
        </p:spPr>
        <p:txBody>
          <a:bodyPr>
            <a:noAutofit/>
          </a:bodyPr>
          <a:lstStyle/>
          <a:p>
            <a:pPr algn="ctr"/>
            <a:r>
              <a:rPr lang="tr-TR" sz="2000" b="1" dirty="0" smtClean="0">
                <a:solidFill>
                  <a:srgbClr val="00B050"/>
                </a:solidFill>
                <a:latin typeface="Times New Roman" pitchFamily="18" charset="0"/>
                <a:cs typeface="Times New Roman" pitchFamily="18" charset="0"/>
              </a:rPr>
              <a:t>Adıyaman Ölçme Değerlendirme Merkezinde Kimler Görev Yapıyor</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a:bodyPr>
          <a:lstStyle/>
          <a:p>
            <a:r>
              <a:rPr lang="tr-TR" sz="2800" b="1" dirty="0" smtClean="0">
                <a:solidFill>
                  <a:srgbClr val="00B050"/>
                </a:solidFill>
              </a:rPr>
              <a:t>Ölçme Değerlendirme Merkezi Ne İş Yapar</a:t>
            </a:r>
            <a:endParaRPr lang="tr-TR" sz="2800" b="1" dirty="0">
              <a:solidFill>
                <a:srgbClr val="00B050"/>
              </a:solidFill>
            </a:endParaRPr>
          </a:p>
        </p:txBody>
      </p:sp>
      <p:sp>
        <p:nvSpPr>
          <p:cNvPr id="3" name="2 İçerik Yer Tutucusu"/>
          <p:cNvSpPr>
            <a:spLocks noGrp="1"/>
          </p:cNvSpPr>
          <p:nvPr>
            <p:ph sz="quarter" idx="1"/>
          </p:nvPr>
        </p:nvSpPr>
        <p:spPr>
          <a:xfrm>
            <a:off x="642910" y="1785926"/>
            <a:ext cx="8058152" cy="4357718"/>
          </a:xfrm>
        </p:spPr>
        <p:txBody>
          <a:bodyPr>
            <a:normAutofit/>
          </a:bodyPr>
          <a:lstStyle/>
          <a:p>
            <a:pPr marL="514350" indent="-514350">
              <a:buFont typeface="Wingdings" pitchFamily="2" charset="2"/>
              <a:buChar char="ü"/>
            </a:pPr>
            <a:r>
              <a:rPr lang="tr-TR" sz="1800" dirty="0" smtClean="0">
                <a:latin typeface="Times New Roman" pitchFamily="18" charset="0"/>
                <a:cs typeface="Times New Roman" pitchFamily="18" charset="0"/>
              </a:rPr>
              <a:t>Bakanlık adına ilde ulusal (</a:t>
            </a:r>
            <a:r>
              <a:rPr lang="tr-TR" sz="1800" b="1" dirty="0" smtClean="0">
                <a:latin typeface="Times New Roman" pitchFamily="18" charset="0"/>
                <a:cs typeface="Times New Roman" pitchFamily="18" charset="0"/>
              </a:rPr>
              <a:t>Abide, İl İzleme araştırmaları</a:t>
            </a:r>
            <a:r>
              <a:rPr lang="tr-TR" sz="1800" dirty="0" smtClean="0">
                <a:latin typeface="Times New Roman" pitchFamily="18" charset="0"/>
                <a:cs typeface="Times New Roman" pitchFamily="18" charset="0"/>
              </a:rPr>
              <a:t>) ve uluslar arası (</a:t>
            </a:r>
            <a:r>
              <a:rPr lang="tr-TR" sz="1800" b="1" dirty="0" smtClean="0">
                <a:latin typeface="Times New Roman" pitchFamily="18" charset="0"/>
                <a:cs typeface="Times New Roman" pitchFamily="18" charset="0"/>
              </a:rPr>
              <a:t>PISA, TIMSS</a:t>
            </a:r>
            <a:r>
              <a:rPr lang="tr-TR" sz="1800" dirty="0" smtClean="0">
                <a:latin typeface="Times New Roman" pitchFamily="18" charset="0"/>
                <a:cs typeface="Times New Roman" pitchFamily="18" charset="0"/>
              </a:rPr>
              <a:t>) sınavları</a:t>
            </a:r>
          </a:p>
          <a:p>
            <a:pPr marL="514350" indent="-514350">
              <a:buFont typeface="Wingdings" pitchFamily="2" charset="2"/>
              <a:buChar char="ü"/>
            </a:pPr>
            <a:endParaRPr lang="tr-TR" sz="1800" dirty="0" smtClean="0">
              <a:latin typeface="Times New Roman" pitchFamily="18" charset="0"/>
              <a:cs typeface="Times New Roman" pitchFamily="18" charset="0"/>
            </a:endParaRPr>
          </a:p>
          <a:p>
            <a:pPr>
              <a:buFont typeface="Wingdings" pitchFamily="2" charset="2"/>
              <a:buChar char="ü"/>
            </a:pPr>
            <a:r>
              <a:rPr lang="tr-TR" sz="1800" dirty="0" smtClean="0">
                <a:latin typeface="Times New Roman" pitchFamily="18" charset="0"/>
                <a:cs typeface="Times New Roman" pitchFamily="18" charset="0"/>
              </a:rPr>
              <a:t>İlde ortak sınavları yapmak </a:t>
            </a:r>
          </a:p>
          <a:p>
            <a:pPr>
              <a:buFont typeface="Wingdings" pitchFamily="2" charset="2"/>
              <a:buChar char="ü"/>
            </a:pPr>
            <a:endParaRPr lang="tr-TR" sz="1800" dirty="0" smtClean="0">
              <a:latin typeface="Times New Roman" pitchFamily="18" charset="0"/>
              <a:cs typeface="Times New Roman" pitchFamily="18" charset="0"/>
            </a:endParaRPr>
          </a:p>
          <a:p>
            <a:pPr>
              <a:buFont typeface="Wingdings" pitchFamily="2" charset="2"/>
              <a:buChar char="ü"/>
            </a:pPr>
            <a:r>
              <a:rPr lang="tr-TR" sz="1800" dirty="0" smtClean="0">
                <a:latin typeface="Times New Roman" pitchFamily="18" charset="0"/>
                <a:cs typeface="Times New Roman" pitchFamily="18" charset="0"/>
              </a:rPr>
              <a:t> İlde ölçme değerlendirme kurslarını/seminerlerini düzenlemek</a:t>
            </a:r>
          </a:p>
          <a:p>
            <a:pPr>
              <a:buFont typeface="Wingdings" pitchFamily="2" charset="2"/>
              <a:buChar char="ü"/>
            </a:pPr>
            <a:endParaRPr lang="tr-TR" sz="1800" dirty="0" smtClean="0">
              <a:latin typeface="Times New Roman" pitchFamily="18" charset="0"/>
              <a:cs typeface="Times New Roman" pitchFamily="18" charset="0"/>
            </a:endParaRPr>
          </a:p>
          <a:p>
            <a:pPr>
              <a:buFont typeface="Wingdings" pitchFamily="2" charset="2"/>
              <a:buChar char="ü"/>
            </a:pPr>
            <a:r>
              <a:rPr lang="tr-TR" sz="1800" dirty="0" smtClean="0">
                <a:latin typeface="Times New Roman" pitchFamily="18" charset="0"/>
                <a:cs typeface="Times New Roman" pitchFamily="18" charset="0"/>
              </a:rPr>
              <a:t> Öğretmenlere ölçme değerlendirme alanlarında destek olmak</a:t>
            </a:r>
          </a:p>
          <a:p>
            <a:pPr>
              <a:buFont typeface="Wingdings" pitchFamily="2" charset="2"/>
              <a:buChar char="ü"/>
            </a:pPr>
            <a:endParaRPr lang="tr-TR" sz="1800" dirty="0" smtClean="0">
              <a:latin typeface="Times New Roman" pitchFamily="18" charset="0"/>
              <a:cs typeface="Times New Roman" pitchFamily="18" charset="0"/>
            </a:endParaRPr>
          </a:p>
          <a:p>
            <a:pPr>
              <a:buFont typeface="Wingdings" pitchFamily="2" charset="2"/>
              <a:buChar char="ü"/>
            </a:pPr>
            <a:r>
              <a:rPr lang="tr-TR" sz="1800" dirty="0" smtClean="0">
                <a:latin typeface="Times New Roman" pitchFamily="18" charset="0"/>
                <a:cs typeface="Times New Roman" pitchFamily="18" charset="0"/>
              </a:rPr>
              <a:t> İl Milli Eğitim Müdürlüğünün verdiği görevleri yerine getirmek</a:t>
            </a: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fontScale="90000"/>
          </a:bodyPr>
          <a:lstStyle/>
          <a:p>
            <a:r>
              <a:rPr lang="tr-TR" sz="2800" b="1" dirty="0" smtClean="0">
                <a:solidFill>
                  <a:srgbClr val="00B050"/>
                </a:solidFill>
              </a:rPr>
              <a:t>Ölçme Değerlendirme Merkezinde Başka Kimler Var </a:t>
            </a:r>
            <a:endParaRPr lang="tr-TR" sz="2800" b="1" dirty="0">
              <a:solidFill>
                <a:srgbClr val="00B050"/>
              </a:solidFill>
            </a:endParaRPr>
          </a:p>
        </p:txBody>
      </p:sp>
      <p:sp>
        <p:nvSpPr>
          <p:cNvPr id="3" name="2 İçerik Yer Tutucusu"/>
          <p:cNvSpPr>
            <a:spLocks noGrp="1"/>
          </p:cNvSpPr>
          <p:nvPr>
            <p:ph sz="quarter" idx="1"/>
          </p:nvPr>
        </p:nvSpPr>
        <p:spPr>
          <a:xfrm>
            <a:off x="928662" y="1643050"/>
            <a:ext cx="7772400" cy="4714908"/>
          </a:xfrm>
        </p:spPr>
        <p:txBody>
          <a:bodyPr>
            <a:noAutofit/>
          </a:bodyPr>
          <a:lstStyle/>
          <a:p>
            <a:pPr>
              <a:buNone/>
            </a:pPr>
            <a:r>
              <a:rPr lang="tr-TR" sz="2400" dirty="0" smtClean="0">
                <a:latin typeface="Times New Roman" pitchFamily="18" charset="0"/>
                <a:cs typeface="Times New Roman" pitchFamily="18" charset="0"/>
              </a:rPr>
              <a:t>	Bakanlık Türkçe, Matematik, Fen Bilimleri ve İngilizce branşlarında 3’er kişiyi kursa alarak ölçme değerlendirme için ihtiyaç duyulan soruların yazılmasında görev almaktadırlar. Bu guruplar daha sonra verilen kursları alan öğretmenlerle sayısal olarak arttırıldı.</a:t>
            </a:r>
          </a:p>
          <a:p>
            <a:pPr>
              <a:buNone/>
            </a:pPr>
            <a:endParaRPr lang="tr-TR" sz="2400" dirty="0" smtClean="0">
              <a:latin typeface="Times New Roman" pitchFamily="18" charset="0"/>
              <a:cs typeface="Times New Roman" pitchFamily="18" charset="0"/>
            </a:endParaRPr>
          </a:p>
          <a:p>
            <a:pPr>
              <a:buNone/>
            </a:pPr>
            <a:r>
              <a:rPr lang="tr-TR" sz="2400" dirty="0" smtClean="0">
                <a:latin typeface="Times New Roman" pitchFamily="18" charset="0"/>
                <a:cs typeface="Times New Roman" pitchFamily="18" charset="0"/>
              </a:rPr>
              <a:t>	Bu öğretmenler tamamen gönüllülük esasına dayalı olarak çalışmaktalar. </a:t>
            </a:r>
          </a:p>
          <a:p>
            <a:pPr>
              <a:buNone/>
            </a:pPr>
            <a:endParaRPr lang="tr-TR" sz="2400" dirty="0" smtClean="0">
              <a:latin typeface="Times New Roman" pitchFamily="18" charset="0"/>
              <a:cs typeface="Times New Roman" pitchFamily="18" charset="0"/>
            </a:endParaRPr>
          </a:p>
          <a:p>
            <a:pPr>
              <a:buNone/>
            </a:pPr>
            <a:r>
              <a:rPr lang="tr-TR" sz="2400" dirty="0" smtClean="0">
                <a:latin typeface="Times New Roman" pitchFamily="18" charset="0"/>
                <a:cs typeface="Times New Roman" pitchFamily="18" charset="0"/>
              </a:rPr>
              <a:t>	Karşılıksız olan bu çalışmaların ödüllendirilmeleri tamamen siz değerli amirlerimizin takdirlerindedir.</a:t>
            </a:r>
            <a:endParaRPr lang="tr-TR" sz="2400"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fontScale="90000"/>
          </a:bodyPr>
          <a:lstStyle/>
          <a:p>
            <a:r>
              <a:rPr lang="tr-TR" sz="2800" b="1" dirty="0" smtClean="0">
                <a:solidFill>
                  <a:srgbClr val="00B050"/>
                </a:solidFill>
              </a:rPr>
              <a:t>Ölçme Değerlendirme Merkezi Şimdiye Kadar Ne Yaptı</a:t>
            </a:r>
            <a:endParaRPr lang="tr-TR" sz="2800" b="1" dirty="0">
              <a:solidFill>
                <a:srgbClr val="00B050"/>
              </a:solidFill>
            </a:endParaRPr>
          </a:p>
        </p:txBody>
      </p:sp>
      <p:sp>
        <p:nvSpPr>
          <p:cNvPr id="3" name="2 İçerik Yer Tutucusu"/>
          <p:cNvSpPr>
            <a:spLocks noGrp="1"/>
          </p:cNvSpPr>
          <p:nvPr>
            <p:ph sz="quarter" idx="1"/>
          </p:nvPr>
        </p:nvSpPr>
        <p:spPr>
          <a:xfrm>
            <a:off x="571472" y="1447800"/>
            <a:ext cx="8115328" cy="4572000"/>
          </a:xfrm>
        </p:spPr>
        <p:txBody>
          <a:bodyPr>
            <a:normAutofit/>
          </a:bodyPr>
          <a:lstStyle/>
          <a:p>
            <a:pPr marL="514350" indent="-514350">
              <a:buFont typeface="+mj-lt"/>
              <a:buAutoNum type="arabicPeriod"/>
            </a:pPr>
            <a:r>
              <a:rPr lang="tr-TR" dirty="0" smtClean="0">
                <a:latin typeface="Times New Roman" pitchFamily="18" charset="0"/>
                <a:cs typeface="Times New Roman" pitchFamily="18" charset="0"/>
              </a:rPr>
              <a:t>Adıyaman İl Merkezi’ndeki 4 branştaki tüm  </a:t>
            </a:r>
            <a:r>
              <a:rPr lang="tr-TR" b="1" dirty="0" smtClean="0">
                <a:latin typeface="Times New Roman" pitchFamily="18" charset="0"/>
                <a:cs typeface="Times New Roman" pitchFamily="18" charset="0"/>
              </a:rPr>
              <a:t>(Fen Bilimleri,Matematik,Türkçe,İngilizce)</a:t>
            </a:r>
            <a:r>
              <a:rPr lang="tr-TR" dirty="0" smtClean="0">
                <a:latin typeface="Times New Roman" pitchFamily="18" charset="0"/>
                <a:cs typeface="Times New Roman" pitchFamily="18" charset="0"/>
              </a:rPr>
              <a:t> öğretmenlerle ÖDM bilgilendirme toplantıları yapıldı.</a:t>
            </a:r>
          </a:p>
          <a:p>
            <a:pPr marL="514350" indent="-514350">
              <a:buFont typeface="+mj-lt"/>
              <a:buAutoNum type="arabicPeriod"/>
            </a:pPr>
            <a:r>
              <a:rPr lang="tr-TR" dirty="0" smtClean="0">
                <a:latin typeface="Times New Roman" pitchFamily="18" charset="0"/>
                <a:cs typeface="Times New Roman" pitchFamily="18" charset="0"/>
              </a:rPr>
              <a:t>İl ve İlçe merkezindeki okul müdürlerinin tamamına bilgilendirme toplantıları yapıldı.</a:t>
            </a:r>
          </a:p>
          <a:p>
            <a:pPr marL="514350" indent="-514350">
              <a:buFont typeface="+mj-lt"/>
              <a:buAutoNum type="arabicPeriod"/>
            </a:pPr>
            <a:r>
              <a:rPr lang="tr-TR" dirty="0" smtClean="0">
                <a:latin typeface="Times New Roman" pitchFamily="18" charset="0"/>
                <a:cs typeface="Times New Roman" pitchFamily="18" charset="0"/>
              </a:rPr>
              <a:t>Genel Müdürlüğümüzün pilot uygulaması için göndermiş olduğu soruların dizgisi ekibimiz tarafından yapıldı.</a:t>
            </a:r>
          </a:p>
          <a:p>
            <a:pPr marL="514350" indent="-514350">
              <a:buFont typeface="+mj-lt"/>
              <a:buAutoNum type="arabicPeriod"/>
            </a:pPr>
            <a:r>
              <a:rPr lang="tr-TR" dirty="0" smtClean="0">
                <a:latin typeface="Times New Roman" pitchFamily="18" charset="0"/>
                <a:cs typeface="Times New Roman" pitchFamily="18" charset="0"/>
              </a:rPr>
              <a:t>8.sınıflar için il merkezindeki tüm okullarda deneme sınavı yapıldı.</a:t>
            </a:r>
          </a:p>
          <a:p>
            <a:pPr>
              <a:buNone/>
            </a:pPr>
            <a:endParaRPr lang="tr-TR" dirty="0" smtClean="0">
              <a:latin typeface="Times New Roman" pitchFamily="18" charset="0"/>
              <a:cs typeface="Times New Roman" pitchFamily="18" charset="0"/>
            </a:endParaRPr>
          </a:p>
          <a:p>
            <a:pPr>
              <a:buNone/>
            </a:pP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785786" y="642918"/>
            <a:ext cx="7901014" cy="5376882"/>
          </a:xfrm>
        </p:spPr>
        <p:txBody>
          <a:bodyPr>
            <a:normAutofit fontScale="92500" lnSpcReduction="20000"/>
          </a:bodyPr>
          <a:lstStyle/>
          <a:p>
            <a:pPr marL="514350" indent="-514350">
              <a:buNone/>
            </a:pPr>
            <a:endParaRPr lang="tr-TR" dirty="0" smtClean="0">
              <a:latin typeface="Times New Roman" pitchFamily="18" charset="0"/>
              <a:cs typeface="Times New Roman" pitchFamily="18" charset="0"/>
            </a:endParaRPr>
          </a:p>
          <a:p>
            <a:pPr marL="514350" indent="-514350">
              <a:buAutoNum type="arabicPeriod" startAt="5"/>
            </a:pPr>
            <a:r>
              <a:rPr lang="tr-TR" dirty="0" smtClean="0">
                <a:latin typeface="Times New Roman" pitchFamily="18" charset="0"/>
                <a:cs typeface="Times New Roman" pitchFamily="18" charset="0"/>
              </a:rPr>
              <a:t>Adıyaman ili bünyesinde 30 bilişim teknolojileri öğretmenine yapılacak olan izleme sınavı ,envanter ve anket çalışmaları hakkında bilgilendirme çalışmaları yapıldı.</a:t>
            </a:r>
          </a:p>
          <a:p>
            <a:pPr marL="514350" indent="-514350">
              <a:buNone/>
            </a:pPr>
            <a:endParaRPr lang="tr-TR" dirty="0" smtClean="0">
              <a:latin typeface="Times New Roman" pitchFamily="18" charset="0"/>
              <a:cs typeface="Times New Roman" pitchFamily="18" charset="0"/>
            </a:endParaRPr>
          </a:p>
          <a:p>
            <a:pPr marL="514350" indent="-514350">
              <a:buAutoNum type="arabicPeriod" startAt="6"/>
            </a:pPr>
            <a:r>
              <a:rPr lang="tr-TR" dirty="0" smtClean="0">
                <a:latin typeface="Times New Roman" pitchFamily="18" charset="0"/>
                <a:cs typeface="Times New Roman" pitchFamily="18" charset="0"/>
              </a:rPr>
              <a:t>Eğitimde öğrenci gelişimini izleme araştırması 25 ilde eş zamanlı olarak 25-26 Aralık 2017 tarihlerinde 3 oturum olarak Türkçe,Matematik ve Fen Bilimleri derslerinde gerçekleştirildi.</a:t>
            </a:r>
          </a:p>
          <a:p>
            <a:pPr marL="514350" indent="-514350">
              <a:buNone/>
            </a:pPr>
            <a:endParaRPr lang="tr-TR" dirty="0" smtClean="0">
              <a:latin typeface="Times New Roman" pitchFamily="18" charset="0"/>
              <a:cs typeface="Times New Roman" pitchFamily="18" charset="0"/>
            </a:endParaRPr>
          </a:p>
          <a:p>
            <a:pPr marL="514350" indent="-514350">
              <a:buAutoNum type="arabicPeriod" startAt="7"/>
            </a:pPr>
            <a:r>
              <a:rPr lang="tr-TR" dirty="0" smtClean="0">
                <a:latin typeface="Times New Roman" pitchFamily="18" charset="0"/>
                <a:cs typeface="Times New Roman" pitchFamily="18" charset="0"/>
              </a:rPr>
              <a:t>Araştırmaya katılan öğrencilere ,ilgili branş öğretmenlerine ve okul yöneticilerine anket uygulandı.</a:t>
            </a:r>
          </a:p>
          <a:p>
            <a:pPr marL="514350" indent="-514350">
              <a:buNone/>
            </a:pPr>
            <a:endParaRPr lang="tr-TR" dirty="0" smtClean="0">
              <a:latin typeface="Times New Roman" pitchFamily="18" charset="0"/>
              <a:cs typeface="Times New Roman" pitchFamily="18" charset="0"/>
            </a:endParaRPr>
          </a:p>
          <a:p>
            <a:pPr marL="514350" indent="-514350">
              <a:buNone/>
            </a:pPr>
            <a:r>
              <a:rPr lang="tr-TR" dirty="0" smtClean="0">
                <a:solidFill>
                  <a:srgbClr val="FF0000"/>
                </a:solidFill>
                <a:latin typeface="Times New Roman" pitchFamily="18" charset="0"/>
                <a:cs typeface="Times New Roman" pitchFamily="18" charset="0"/>
              </a:rPr>
              <a:t>8. </a:t>
            </a:r>
            <a:r>
              <a:rPr lang="tr-TR" dirty="0" smtClean="0">
                <a:latin typeface="Times New Roman" pitchFamily="18" charset="0"/>
                <a:cs typeface="Times New Roman" pitchFamily="18" charset="0"/>
              </a:rPr>
              <a:t>	İl izleme araştırması toplamda 198 okulda 527 şubede ve 12319 öğrenci ile gerçekleşti.</a:t>
            </a:r>
          </a:p>
          <a:p>
            <a:pPr>
              <a:buNone/>
            </a:pP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42910" y="785794"/>
            <a:ext cx="8215370" cy="5500726"/>
          </a:xfrm>
        </p:spPr>
        <p:txBody>
          <a:bodyPr>
            <a:normAutofit/>
          </a:bodyPr>
          <a:lstStyle/>
          <a:p>
            <a:pPr>
              <a:buNone/>
            </a:pPr>
            <a:r>
              <a:rPr lang="tr-TR" dirty="0" smtClean="0">
                <a:latin typeface="Times New Roman" pitchFamily="18" charset="0"/>
                <a:cs typeface="Times New Roman" pitchFamily="18" charset="0"/>
              </a:rPr>
              <a:t>9. 8-13 Ocak 2018 tarihinde 4 ayrı branşta </a:t>
            </a:r>
            <a:r>
              <a:rPr lang="tr-TR" b="1" dirty="0" smtClean="0">
                <a:latin typeface="Times New Roman" pitchFamily="18" charset="0"/>
                <a:cs typeface="Times New Roman" pitchFamily="18" charset="0"/>
              </a:rPr>
              <a:t>(Türkçe,Fen Bilimleri, İngilizce,Matematik</a:t>
            </a:r>
            <a:r>
              <a:rPr lang="tr-TR" dirty="0" smtClean="0">
                <a:latin typeface="Times New Roman" pitchFamily="18" charset="0"/>
                <a:cs typeface="Times New Roman" pitchFamily="18" charset="0"/>
              </a:rPr>
              <a:t>)10’ar kişi olmak üzere 40 kişilik bir gruba Açık Uçlu Soru Hazırlama Kursu verildi.</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10.Abide 8 nihai uygulaması 5 ilçe 12 okulda ÖDM ekibi tarafından uygulandı.</a:t>
            </a:r>
          </a:p>
          <a:p>
            <a:pPr>
              <a:buNone/>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MERKEZ </a:t>
            </a:r>
            <a:r>
              <a:rPr lang="tr-TR" b="1" dirty="0" smtClean="0">
                <a:latin typeface="Times New Roman" pitchFamily="18" charset="0"/>
                <a:cs typeface="Times New Roman" pitchFamily="18" charset="0"/>
              </a:rPr>
              <a:t>4</a:t>
            </a:r>
            <a:r>
              <a:rPr lang="tr-TR" dirty="0" smtClean="0">
                <a:latin typeface="Times New Roman" pitchFamily="18" charset="0"/>
                <a:cs typeface="Times New Roman" pitchFamily="18" charset="0"/>
              </a:rPr>
              <a:t> OKUL</a:t>
            </a:r>
          </a:p>
          <a:p>
            <a:pPr>
              <a:buFont typeface="Wingdings" pitchFamily="2" charset="2"/>
              <a:buChar char="Ø"/>
            </a:pPr>
            <a:r>
              <a:rPr lang="tr-TR" dirty="0" smtClean="0">
                <a:latin typeface="Times New Roman" pitchFamily="18" charset="0"/>
                <a:cs typeface="Times New Roman" pitchFamily="18" charset="0"/>
              </a:rPr>
              <a:t>BESNİ </a:t>
            </a:r>
            <a:r>
              <a:rPr lang="tr-TR" b="1"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OKUL</a:t>
            </a:r>
          </a:p>
          <a:p>
            <a:pPr>
              <a:buFont typeface="Wingdings" pitchFamily="2" charset="2"/>
              <a:buChar char="Ø"/>
            </a:pPr>
            <a:r>
              <a:rPr lang="tr-TR" dirty="0" smtClean="0">
                <a:latin typeface="Times New Roman" pitchFamily="18" charset="0"/>
                <a:cs typeface="Times New Roman" pitchFamily="18" charset="0"/>
              </a:rPr>
              <a:t>ÇELİKHAN </a:t>
            </a:r>
            <a:r>
              <a:rPr lang="tr-TR" b="1" dirty="0" smtClean="0">
                <a:latin typeface="Times New Roman" pitchFamily="18" charset="0"/>
                <a:cs typeface="Times New Roman" pitchFamily="18" charset="0"/>
              </a:rPr>
              <a:t>1</a:t>
            </a:r>
            <a:r>
              <a:rPr lang="tr-TR" dirty="0" smtClean="0">
                <a:latin typeface="Times New Roman" pitchFamily="18" charset="0"/>
                <a:cs typeface="Times New Roman" pitchFamily="18" charset="0"/>
              </a:rPr>
              <a:t> OKUL</a:t>
            </a:r>
          </a:p>
          <a:p>
            <a:pPr>
              <a:buFont typeface="Wingdings" pitchFamily="2" charset="2"/>
              <a:buChar char="Ø"/>
            </a:pPr>
            <a:r>
              <a:rPr lang="tr-TR" dirty="0" smtClean="0">
                <a:latin typeface="Times New Roman" pitchFamily="18" charset="0"/>
                <a:cs typeface="Times New Roman" pitchFamily="18" charset="0"/>
              </a:rPr>
              <a:t>GERGER </a:t>
            </a:r>
            <a:r>
              <a:rPr lang="tr-TR" b="1" dirty="0" smtClean="0">
                <a:latin typeface="Times New Roman" pitchFamily="18" charset="0"/>
                <a:cs typeface="Times New Roman" pitchFamily="18" charset="0"/>
              </a:rPr>
              <a:t>1 </a:t>
            </a:r>
            <a:r>
              <a:rPr lang="tr-TR" dirty="0" smtClean="0">
                <a:latin typeface="Times New Roman" pitchFamily="18" charset="0"/>
                <a:cs typeface="Times New Roman" pitchFamily="18" charset="0"/>
              </a:rPr>
              <a:t>OKUL </a:t>
            </a:r>
          </a:p>
          <a:p>
            <a:pPr>
              <a:buFont typeface="Wingdings" pitchFamily="2" charset="2"/>
              <a:buChar char="Ø"/>
            </a:pPr>
            <a:r>
              <a:rPr lang="tr-TR" dirty="0" smtClean="0">
                <a:latin typeface="Times New Roman" pitchFamily="18" charset="0"/>
                <a:cs typeface="Times New Roman" pitchFamily="18" charset="0"/>
              </a:rPr>
              <a:t>KAHTA </a:t>
            </a:r>
            <a:r>
              <a:rPr lang="tr-TR" b="1" dirty="0" smtClean="0">
                <a:latin typeface="Times New Roman" pitchFamily="18" charset="0"/>
                <a:cs typeface="Times New Roman" pitchFamily="18" charset="0"/>
              </a:rPr>
              <a:t>3 </a:t>
            </a:r>
            <a:r>
              <a:rPr lang="tr-TR" dirty="0" smtClean="0">
                <a:latin typeface="Times New Roman" pitchFamily="18" charset="0"/>
                <a:cs typeface="Times New Roman" pitchFamily="18" charset="0"/>
              </a:rPr>
              <a:t>OKUL </a:t>
            </a: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928670"/>
            <a:ext cx="8429684" cy="5214974"/>
          </a:xfrm>
        </p:spPr>
        <p:txBody>
          <a:bodyPr>
            <a:normAutofit lnSpcReduction="10000"/>
          </a:bodyPr>
          <a:lstStyle/>
          <a:p>
            <a:pPr>
              <a:buNone/>
            </a:pPr>
            <a:r>
              <a:rPr lang="tr-TR" dirty="0" smtClean="0">
                <a:latin typeface="Times New Roman" pitchFamily="18" charset="0"/>
                <a:cs typeface="Times New Roman" pitchFamily="18" charset="0"/>
              </a:rPr>
              <a:t>11. </a:t>
            </a:r>
            <a:r>
              <a:rPr lang="tr-TR" b="1" dirty="0" smtClean="0">
                <a:latin typeface="Times New Roman" pitchFamily="18" charset="0"/>
                <a:cs typeface="Times New Roman" pitchFamily="18" charset="0"/>
              </a:rPr>
              <a:t>2019 TIMSS </a:t>
            </a:r>
            <a:r>
              <a:rPr lang="tr-TR" dirty="0" smtClean="0">
                <a:latin typeface="Times New Roman" pitchFamily="18" charset="0"/>
                <a:cs typeface="Times New Roman" pitchFamily="18" charset="0"/>
              </a:rPr>
              <a:t>nihai uygulamanın Pilot uygulaması Gölbaşı                 İmam Hatip Ortaokulu’nda 5.sınıf ve 8.sınıflara uygulandı.</a:t>
            </a:r>
          </a:p>
          <a:p>
            <a:pPr>
              <a:buNone/>
            </a:pPr>
            <a:r>
              <a:rPr lang="tr-TR" dirty="0" smtClean="0">
                <a:latin typeface="Times New Roman" pitchFamily="18" charset="0"/>
                <a:cs typeface="Times New Roman" pitchFamily="18" charset="0"/>
              </a:rPr>
              <a:t>12. </a:t>
            </a:r>
            <a:r>
              <a:rPr lang="tr-TR" b="1" dirty="0" smtClean="0">
                <a:latin typeface="Times New Roman" pitchFamily="18" charset="0"/>
                <a:cs typeface="Times New Roman" pitchFamily="18" charset="0"/>
              </a:rPr>
              <a:t>8-9 Mayıs 2018 </a:t>
            </a:r>
            <a:r>
              <a:rPr lang="tr-TR" dirty="0" smtClean="0">
                <a:latin typeface="Times New Roman" pitchFamily="18" charset="0"/>
                <a:cs typeface="Times New Roman" pitchFamily="18" charset="0"/>
              </a:rPr>
              <a:t>tarihinde 2.İl İzleme Araştırması gerçekleştirildi.</a:t>
            </a:r>
          </a:p>
          <a:p>
            <a:pPr>
              <a:buNone/>
            </a:pPr>
            <a:endParaRPr lang="tr-TR"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İl İzleme Araştırması toplamda;</a:t>
            </a:r>
          </a:p>
          <a:p>
            <a:pPr>
              <a:buFont typeface="Wingdings" pitchFamily="2" charset="2"/>
              <a:buChar char="Ø"/>
            </a:pPr>
            <a:r>
              <a:rPr lang="tr-TR" b="1" dirty="0" smtClean="0">
                <a:latin typeface="Times New Roman" pitchFamily="18" charset="0"/>
                <a:cs typeface="Times New Roman" pitchFamily="18" charset="0"/>
              </a:rPr>
              <a:t>198</a:t>
            </a:r>
            <a:r>
              <a:rPr lang="tr-TR" dirty="0" smtClean="0">
                <a:latin typeface="Times New Roman" pitchFamily="18" charset="0"/>
                <a:cs typeface="Times New Roman" pitchFamily="18" charset="0"/>
              </a:rPr>
              <a:t> okulda </a:t>
            </a:r>
          </a:p>
          <a:p>
            <a:pPr>
              <a:buFont typeface="Wingdings" pitchFamily="2" charset="2"/>
              <a:buChar char="Ø"/>
            </a:pPr>
            <a:r>
              <a:rPr lang="tr-TR" b="1" dirty="0" smtClean="0">
                <a:latin typeface="Times New Roman" pitchFamily="18" charset="0"/>
                <a:cs typeface="Times New Roman" pitchFamily="18" charset="0"/>
              </a:rPr>
              <a:t>527</a:t>
            </a:r>
            <a:r>
              <a:rPr lang="tr-TR" dirty="0" smtClean="0">
                <a:latin typeface="Times New Roman" pitchFamily="18" charset="0"/>
                <a:cs typeface="Times New Roman" pitchFamily="18" charset="0"/>
              </a:rPr>
              <a:t> şubede </a:t>
            </a:r>
          </a:p>
          <a:p>
            <a:pPr>
              <a:buFont typeface="Wingdings" pitchFamily="2" charset="2"/>
              <a:buChar char="Ø"/>
            </a:pPr>
            <a:r>
              <a:rPr lang="tr-TR" b="1" dirty="0" smtClean="0">
                <a:latin typeface="Times New Roman" pitchFamily="18" charset="0"/>
                <a:cs typeface="Times New Roman" pitchFamily="18" charset="0"/>
              </a:rPr>
              <a:t>12319</a:t>
            </a:r>
            <a:r>
              <a:rPr lang="tr-TR" dirty="0" smtClean="0">
                <a:latin typeface="Times New Roman" pitchFamily="18" charset="0"/>
                <a:cs typeface="Times New Roman" pitchFamily="18" charset="0"/>
              </a:rPr>
              <a:t> öğrenci ile gerçekleşti.</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13. 24 Mayıs 2018 Merkez ilçedeki tüm okullarda 8.sınıflara kazanım değerlendirme sınavı yapıldı.</a:t>
            </a:r>
          </a:p>
          <a:p>
            <a:pPr>
              <a:buNone/>
            </a:pP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726</TotalTime>
  <Words>559</Words>
  <PresentationFormat>Ekran Gösterisi (4:3)</PresentationFormat>
  <Paragraphs>187</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Hisse Senedi</vt:lpstr>
      <vt:lpstr>2018 İL İZLEME ARAŞTIRMASI RAPORU,ORTAK YAZILI SINAVLARI</vt:lpstr>
      <vt:lpstr>Ölçme Değerlendirme Merkezi Ne Zaman Kuruldu?</vt:lpstr>
      <vt:lpstr>Adıyaman Ölçme Değerlendirme Merkezinde Kimler Görev Yapıyor</vt:lpstr>
      <vt:lpstr>Ölçme Değerlendirme Merkezi Ne İş Yapar</vt:lpstr>
      <vt:lpstr>Ölçme Değerlendirme Merkezinde Başka Kimler Var </vt:lpstr>
      <vt:lpstr>Ölçme Değerlendirme Merkezi Şimdiye Kadar Ne Yaptı</vt:lpstr>
      <vt:lpstr>Slayt 7</vt:lpstr>
      <vt:lpstr>Slayt 8</vt:lpstr>
      <vt:lpstr>Slayt 9</vt:lpstr>
      <vt:lpstr>Slayt 10</vt:lpstr>
      <vt:lpstr>PEKİ BU YIL NE YAPACAĞIZ?</vt:lpstr>
      <vt:lpstr> </vt:lpstr>
      <vt:lpstr>Beklentilerimiz</vt:lpstr>
      <vt:lpstr>İl izleme araştırması verilerinin incelenmesi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İL İZLEME ARAŞTIRMASI RAPORU</dc:title>
  <dc:creator>HACİ MAHMUT KUMRAL</dc:creator>
  <cp:lastModifiedBy>Meka</cp:lastModifiedBy>
  <cp:revision>78</cp:revision>
  <dcterms:created xsi:type="dcterms:W3CDTF">2018-11-12T07:46:10Z</dcterms:created>
  <dcterms:modified xsi:type="dcterms:W3CDTF">2018-11-16T06:27:49Z</dcterms:modified>
</cp:coreProperties>
</file>