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9" r:id="rId5"/>
    <p:sldId id="288" r:id="rId6"/>
    <p:sldId id="293" r:id="rId7"/>
    <p:sldId id="292" r:id="rId8"/>
    <p:sldId id="291" r:id="rId9"/>
    <p:sldId id="295" r:id="rId10"/>
    <p:sldId id="296" r:id="rId11"/>
    <p:sldId id="285"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15.03.2016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00034" y="285728"/>
            <a:ext cx="8215370" cy="6143668"/>
          </a:xfrm>
        </p:spPr>
        <p:txBody>
          <a:bodyPr>
            <a:normAutofit/>
          </a:bodyPr>
          <a:lstStyle/>
          <a:p>
            <a:endParaRPr lang="tr-TR" dirty="0" smtClean="0"/>
          </a:p>
          <a:p>
            <a:r>
              <a:rPr lang="tr-TR" dirty="0" smtClean="0"/>
              <a:t> </a:t>
            </a:r>
            <a:endParaRPr lang="tr-TR" dirty="0"/>
          </a:p>
        </p:txBody>
      </p:sp>
      <p:sp>
        <p:nvSpPr>
          <p:cNvPr id="4" name="3 Dikdörtgen"/>
          <p:cNvSpPr/>
          <p:nvPr/>
        </p:nvSpPr>
        <p:spPr>
          <a:xfrm>
            <a:off x="142844" y="142852"/>
            <a:ext cx="8858312" cy="6463308"/>
          </a:xfrm>
          <a:prstGeom prst="rect">
            <a:avLst/>
          </a:prstGeom>
        </p:spPr>
        <p:txBody>
          <a:bodyPr wrap="square">
            <a:spAutoFit/>
          </a:bodyPr>
          <a:lstStyle/>
          <a:p>
            <a:endParaRPr lang="tr-TR" dirty="0" smtClean="0"/>
          </a:p>
          <a:p>
            <a:r>
              <a:rPr lang="tr-TR" dirty="0" smtClean="0"/>
              <a:t> </a:t>
            </a:r>
            <a:r>
              <a:rPr lang="tr-TR" b="1" dirty="0" smtClean="0"/>
              <a:t>19-20 MART 2016 </a:t>
            </a:r>
            <a:r>
              <a:rPr lang="tr-TR" b="1" dirty="0" smtClean="0"/>
              <a:t>AÖL VE MAÖL İKİNCİ DÖNEM SINAVLARINDA DİKKAT EDİLECEK HUSUSLAR </a:t>
            </a:r>
          </a:p>
          <a:p>
            <a:endParaRPr lang="tr-TR" dirty="0" smtClean="0"/>
          </a:p>
          <a:p>
            <a:endParaRPr lang="tr-TR" dirty="0" smtClean="0"/>
          </a:p>
          <a:p>
            <a:r>
              <a:rPr lang="tr-TR" dirty="0" smtClean="0"/>
              <a:t> </a:t>
            </a:r>
            <a:r>
              <a:rPr lang="tr-TR" b="1" dirty="0" smtClean="0"/>
              <a:t>SINAV TARİH VE SAATLERİ </a:t>
            </a:r>
          </a:p>
          <a:p>
            <a:r>
              <a:rPr lang="tr-TR" b="1" dirty="0" smtClean="0"/>
              <a:t>1.Oturum- </a:t>
            </a:r>
            <a:r>
              <a:rPr lang="tr-TR" b="1" dirty="0" smtClean="0"/>
              <a:t>19 Mart  2016 </a:t>
            </a:r>
            <a:r>
              <a:rPr lang="tr-TR" b="1" dirty="0" smtClean="0"/>
              <a:t>Cumartesi – 09: 30 (180 dakika) </a:t>
            </a:r>
          </a:p>
          <a:p>
            <a:r>
              <a:rPr lang="tr-TR" b="1" dirty="0" smtClean="0"/>
              <a:t>2.Oturum- </a:t>
            </a:r>
            <a:r>
              <a:rPr lang="tr-TR" b="1" dirty="0" smtClean="0"/>
              <a:t>19 Mart 2016 </a:t>
            </a:r>
            <a:r>
              <a:rPr lang="tr-TR" b="1" dirty="0" smtClean="0"/>
              <a:t>Cumartesi – 14: 00 (180 dakika) </a:t>
            </a:r>
          </a:p>
          <a:p>
            <a:r>
              <a:rPr lang="tr-TR" b="1" dirty="0" smtClean="0"/>
              <a:t>3.Oturum- </a:t>
            </a:r>
            <a:r>
              <a:rPr lang="tr-TR" b="1" dirty="0" smtClean="0"/>
              <a:t>20 Mart 2016 </a:t>
            </a:r>
            <a:r>
              <a:rPr lang="tr-TR" b="1" dirty="0" smtClean="0"/>
              <a:t>Pazar – 09: 30 (180 dakika) </a:t>
            </a:r>
          </a:p>
          <a:p>
            <a:r>
              <a:rPr lang="tr-TR" b="1" dirty="0" smtClean="0"/>
              <a:t>GENEL HUSUSLAR </a:t>
            </a:r>
          </a:p>
          <a:p>
            <a:r>
              <a:rPr lang="tr-TR" b="1" i="1" dirty="0" smtClean="0"/>
              <a:t>I. Bina Sınav Komisyonunun Yapacağı İşler ve Dikkat Edeceği Hususlar: </a:t>
            </a:r>
            <a:endParaRPr lang="tr-TR" dirty="0" smtClean="0"/>
          </a:p>
          <a:p>
            <a:r>
              <a:rPr lang="tr-TR" dirty="0" smtClean="0"/>
              <a:t>-Bina sınav komisyonu başkanı, bölge sınav yürütme komisyonunun sınavla ilgili yapacağı toplantıya katılır. </a:t>
            </a:r>
          </a:p>
          <a:p>
            <a:r>
              <a:rPr lang="tr-TR" b="1" dirty="0" smtClean="0"/>
              <a:t>-Toplantıda görüşülen hususlar ve alınan kararlara göre okulda sınav planlamasını ve organizasyonunu yapar. </a:t>
            </a:r>
          </a:p>
          <a:p>
            <a:r>
              <a:rPr lang="tr-TR" dirty="0" smtClean="0"/>
              <a:t>-Sınava girecek öğrencilerin salon yoklama listelerini bölge sınav yürütme komisyonundan alarak, sınavdan en az 2 (iki) gün önce öğrencilerin görebilecekleri uygun bir yerde ilan eder. Sınav salonlarını (*) ve salondaki sıraları, Bakanlığın gönderdiği sınav oturma planı(**) doğrultusunda numaralandırarak sınavdan 1 (bir) gün önce hazır duruma gelmesini sağlar ve sınav süresince salonları kontrol eder. </a:t>
            </a:r>
          </a:p>
          <a:p>
            <a:r>
              <a:rPr lang="tr-TR" dirty="0" smtClean="0"/>
              <a:t>*1 </a:t>
            </a:r>
            <a:r>
              <a:rPr lang="tr-TR" dirty="0" err="1" smtClean="0"/>
              <a:t>nolu</a:t>
            </a:r>
            <a:r>
              <a:rPr lang="tr-TR" dirty="0" smtClean="0"/>
              <a:t> salon zemin kattan başlamak suretiyle üst katlara doğru artarak devam edecektir. </a:t>
            </a:r>
          </a:p>
          <a:p>
            <a:r>
              <a:rPr lang="tr-TR" dirty="0" smtClean="0"/>
              <a:t>**1 </a:t>
            </a:r>
            <a:r>
              <a:rPr lang="tr-TR" dirty="0" err="1" smtClean="0"/>
              <a:t>nolu</a:t>
            </a:r>
            <a:r>
              <a:rPr lang="tr-TR" dirty="0" smtClean="0"/>
              <a:t> sıra öğretmen masasının önünden başlayacaktır. S kuralı gereğince kapıya doğru artarak devam edecektir.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b="1" dirty="0" smtClean="0"/>
              <a:t>Sayın Görevli: </a:t>
            </a:r>
          </a:p>
          <a:p>
            <a:r>
              <a:rPr lang="tr-TR" dirty="0" smtClean="0"/>
              <a:t>Sınavın sağlıklı yürütülmesi konusunda en büyük yardımcımız sizsiniz. Görevli olduğunuz salonda sınavın Bakanlığımız Merkezi Sistem Sınav Yönergesi hükümlerine uygun olarak uygulanmasında ve sınav evrakından siz sorumlusunuz. İdari ve hukuki olarak Bakanlığımız tarafından muhatap siz kabul edileceksiniz. </a:t>
            </a:r>
          </a:p>
          <a:p>
            <a:r>
              <a:rPr lang="tr-TR" b="1" i="1" dirty="0" smtClean="0"/>
              <a:t>Görevinizde başarılar dileriz. </a:t>
            </a:r>
          </a:p>
          <a:p>
            <a:r>
              <a:rPr lang="tr-TR" b="1" i="1" dirty="0" smtClean="0"/>
              <a:t>ÖLÇME, DEĞERLENDİRME VE SINAV HİZMETLERİ GENEL </a:t>
            </a:r>
            <a:r>
              <a:rPr lang="tr-TR" b="1" i="1" dirty="0" smtClean="0"/>
              <a:t>MÜDÜRLÜĞÜ</a:t>
            </a:r>
          </a:p>
          <a:p>
            <a:r>
              <a:rPr lang="tr-TR" b="1" dirty="0" smtClean="0"/>
              <a:t>İLETİŞİM NUMARALARI: </a:t>
            </a:r>
          </a:p>
          <a:p>
            <a:r>
              <a:rPr lang="tr-TR" b="1" dirty="0" smtClean="0"/>
              <a:t>-0312 296 94 6-296 94 55-497 40 07-497 40 08-497 40 90 </a:t>
            </a:r>
          </a:p>
          <a:p>
            <a:r>
              <a:rPr lang="tr-TR" b="1" dirty="0" smtClean="0"/>
              <a:t>-0312 213 01 34/10 17/10 18</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00034" y="85575"/>
            <a:ext cx="7715304" cy="641525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r>
              <a:rPr lang="tr-TR" dirty="0" smtClean="0"/>
              <a:t>-Salon görevlileri ile sınav başlamadan en az bir saat önce toplantı yaparak kura ile salon başkanı, gözcü ve yedek gözcüleri(***) belirler, görev ve sorumluluklarını açıklar. Toplantıya katılmayan salon görevlisinin yerine yedek öğretmenlerden görevlendirme yapar. Toplantıya katılmayan ve görevine geç gelen personele (yedek dâhil) görev vermez. Bu personeli tutanakla belirleyerek Bölge sınav yürütme komisyonuna bildirir. </a:t>
            </a:r>
          </a:p>
          <a:p>
            <a:r>
              <a:rPr lang="tr-TR" dirty="0" smtClean="0"/>
              <a:t>-Sınav görevlilerine ait görevlerini gösterir yaka kartı hazırlar ve sınav süresince görevlilerin üzerinde bulunmasını sağlar. </a:t>
            </a:r>
          </a:p>
          <a:p>
            <a:r>
              <a:rPr lang="tr-TR" dirty="0" smtClean="0"/>
              <a:t>-</a:t>
            </a:r>
            <a:endParaRPr lang="tr-TR" dirty="0" smtClean="0"/>
          </a:p>
          <a:p>
            <a:r>
              <a:rPr lang="tr-TR" dirty="0" smtClean="0"/>
              <a:t> Sınav günü, sınav evrak kutularını/çantalarını il/ilçe içi sınav kuryesinden tutanakla teslim alır. Sınavın başlamasına yarım saat kala sınav güvenlik kutularını açarak içindeki sınav güvenlik poşetlerini sayarak kontrol eder, sorun varsa bölge sınav yürütme komisyonunun talimatına göre işlem yapar. </a:t>
            </a:r>
          </a:p>
          <a:p>
            <a:r>
              <a:rPr lang="tr-TR" dirty="0" smtClean="0"/>
              <a:t>-Soru kitapçığı, cevap kâğıdı ve salon yoklama listelerinin bulunduğu sınav güvenlik poşetlerini salon başkanlarına imza karşılığında teslim eder.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072230"/>
          </a:xfrm>
        </p:spPr>
        <p:txBody>
          <a:bodyPr>
            <a:normAutofit fontScale="62500" lnSpcReduction="20000"/>
          </a:bodyPr>
          <a:lstStyle/>
          <a:p>
            <a:endParaRPr lang="tr-TR" dirty="0" smtClean="0"/>
          </a:p>
          <a:p>
            <a:r>
              <a:rPr lang="tr-TR" dirty="0" smtClean="0"/>
              <a:t> -Öğrencileri güvenlik görevlileri ile iş birliği içerisinde sınav binasına alır. </a:t>
            </a:r>
          </a:p>
          <a:p>
            <a:r>
              <a:rPr lang="tr-TR" dirty="0" smtClean="0"/>
              <a:t>-Öğrencileri binaya geçerli kimlik belgesi (nüfus cüzdanı, pasaport ve sürücü belgesi) ile sınav giriş belgesini kontrol ederek alır.. Resmi kimlik ibraz edemeyenleri ya da 15 yaşından büyükler için resmi kimliklerinde fotoğrafı olmayan öğrencileri sınava almaz. </a:t>
            </a:r>
          </a:p>
          <a:p>
            <a:r>
              <a:rPr lang="tr-TR" dirty="0" smtClean="0"/>
              <a:t>-Açık öğretim lisesi sınavlarında sınav giriş belgesi olmayan öğrencileri, mağdur olmamaları için salon yoklama listesinden kontrol ederek sınavlara alır. </a:t>
            </a:r>
          </a:p>
          <a:p>
            <a:r>
              <a:rPr lang="tr-TR" dirty="0" smtClean="0"/>
              <a:t>-Sınavın başlamasından itibaren </a:t>
            </a:r>
            <a:r>
              <a:rPr lang="tr-TR" b="1" dirty="0" smtClean="0"/>
              <a:t>ilk 20 dakika içerisinde sınav binasına gelen öğrencilerin sınava katılmalarını sağlar. (Bu öğrencilere ek süre verilmez.) 20 dakikadan sonra gelen öğrencileri sınav binasına almaz. Sınav güvenliğinin sağlanması için ilk 30 dakikadan önce hiçbir öğrenciyi dışarı çıkarmaz. </a:t>
            </a:r>
            <a:endParaRPr lang="tr-TR" dirty="0" smtClean="0"/>
          </a:p>
          <a:p>
            <a:r>
              <a:rPr lang="tr-TR" dirty="0" smtClean="0"/>
              <a:t> - Üzerlerinde cep telefonu, telsiz, radyo ve benzeri iletişim araçları ile sözlük, hesap makinesi, kesici alet ve silah bulunan öğrencileri sınav binasına almaz. </a:t>
            </a:r>
          </a:p>
          <a:p>
            <a:r>
              <a:rPr lang="tr-TR" dirty="0" smtClean="0"/>
              <a:t>-Sınav süresince, görevliler dışındaki kişilerin binaya girmemesini sağlar. </a:t>
            </a:r>
          </a:p>
          <a:p>
            <a:r>
              <a:rPr lang="tr-TR" dirty="0" smtClean="0"/>
              <a:t>-Bütün sınav salonlarında sınavın aynı saatte başlamasını ve bitmesini sağlar.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215106"/>
          </a:xfrm>
        </p:spPr>
        <p:txBody>
          <a:bodyPr>
            <a:normAutofit fontScale="62500" lnSpcReduction="20000"/>
          </a:bodyPr>
          <a:lstStyle/>
          <a:p>
            <a:r>
              <a:rPr lang="tr-TR" b="1" dirty="0" smtClean="0"/>
              <a:t>-Sınav sırasında gerekmedikçe yedek sınav evrakını kesinlikle açmaz ve yedek sınav poşetini bina sınav komisyonunun bulunduğu yerde muhafaza eder. Bina sınav komisyonu tarafından zaruri durumlarda yedek poşet açılmış ise tutanakta bina bilgilerini, açılan yedek sınav evrakının açılış saati, nedeni ve kaç adet sınav evrakı kullanıldığını açıkça belirtir. Tutanağı bina sınav komisyonu olarak imza altına alır ve yedek sınav poşetine koyarak sınav güvenlik poşetine yerleştirir. Yedek salonda sınava alınan öğrenciye T(TAM) kitapçığı verilecektir.) </a:t>
            </a:r>
          </a:p>
          <a:p>
            <a:r>
              <a:rPr lang="tr-TR" dirty="0" smtClean="0"/>
              <a:t>-Sınav sırasında, sınavın akışını bozmayacak şekilde salon görevlilerini kontrol eder, gerektiğinde uyarır, sınavın sorunsuz yapılmasını sağlar. </a:t>
            </a:r>
          </a:p>
          <a:p>
            <a:r>
              <a:rPr lang="tr-TR" dirty="0" smtClean="0"/>
              <a:t>-Sınavın bitiminden sonra salon başkanları tarafından getirilen ve içinde cevap kâğıtları, salon yoklama listeleri, varsa diğer sınav evrakının bulunduğu ağzı kapatılmış sınav güvenlik poşetlerini ve sınav güvenlik poşeti dışında getirilen soru kitapçıklarını imza karşılığı teslim alır. </a:t>
            </a:r>
            <a:r>
              <a:rPr lang="tr-TR" b="1" dirty="0" smtClean="0"/>
              <a:t>Soru kitapçıkları üçüncü oturum bittikten sonra isteyen öğrencilere dağıtılabilecektir. </a:t>
            </a:r>
          </a:p>
          <a:p>
            <a:r>
              <a:rPr lang="tr-TR" dirty="0" smtClean="0"/>
              <a:t>-Sınav güvenlik poşetlerini, sınav evrak kutularına/çantalarına koyarak güvenlik kilidi ile kilitleyip il/ilçe içi sınav kuryesine teslim eder. </a:t>
            </a:r>
          </a:p>
          <a:p>
            <a:r>
              <a:rPr lang="tr-TR" dirty="0" smtClean="0"/>
              <a:t>-Bölge sınav yürütme komisyonunun vereceği diğer görevleri yapar.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r>
              <a:rPr lang="tr-TR" b="1" dirty="0" smtClean="0"/>
              <a:t>***Yedek gözcü olarak kura ile belirlenen öğretmenlerin görevleri şunlardır: </a:t>
            </a:r>
          </a:p>
          <a:p>
            <a:r>
              <a:rPr lang="tr-TR" dirty="0" smtClean="0"/>
              <a:t>1) Sınav salonunda görevli öğretmenler ile bina sınav komisyonu arasındaki irtibatı sağlar. </a:t>
            </a:r>
          </a:p>
          <a:p>
            <a:r>
              <a:rPr lang="tr-TR" dirty="0" smtClean="0"/>
              <a:t>2) Sağlık nedeni ile tuvalet ihtiyacı olan öğrencilere refakat eder.(sağlık kurulu raporu ibraz edilecektir.) </a:t>
            </a:r>
          </a:p>
          <a:p>
            <a:r>
              <a:rPr lang="tr-TR" dirty="0" smtClean="0"/>
              <a:t>3) Sınav görevi bulunmayan personel ile kişilerin bina ve katlarda bulunmamasını sağlar.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215106"/>
          </a:xfrm>
        </p:spPr>
        <p:txBody>
          <a:bodyPr>
            <a:normAutofit fontScale="47500" lnSpcReduction="20000"/>
          </a:bodyPr>
          <a:lstStyle/>
          <a:p>
            <a:endParaRPr lang="tr-TR" dirty="0" smtClean="0"/>
          </a:p>
          <a:p>
            <a:r>
              <a:rPr lang="tr-TR" b="1" i="1" dirty="0" smtClean="0"/>
              <a:t>I. Salon Görevlilerinin: </a:t>
            </a:r>
          </a:p>
          <a:p>
            <a:r>
              <a:rPr lang="tr-TR" b="1" i="1" dirty="0" smtClean="0"/>
              <a:t>A) Sınav Başlamadan Önce Yapacakları İşlemler; </a:t>
            </a:r>
          </a:p>
          <a:p>
            <a:r>
              <a:rPr lang="tr-TR" dirty="0" smtClean="0"/>
              <a:t>-Sınav başlamadan en geç </a:t>
            </a:r>
            <a:r>
              <a:rPr lang="tr-TR" b="1" dirty="0" smtClean="0"/>
              <a:t>1 (bir) saat önce sınav yerinde hazır bulunur ve sınav öncesi bina sınav komisyonu başkanı tarafından yapılacak toplantıya mutlaka katılır. </a:t>
            </a:r>
          </a:p>
          <a:p>
            <a:r>
              <a:rPr lang="tr-TR" dirty="0" smtClean="0"/>
              <a:t>-Salon başkanı olarak görevli olduğu salonda sınava girecek öğrencilerin sınav evrakını tutanakla teslim alır. </a:t>
            </a:r>
          </a:p>
          <a:p>
            <a:r>
              <a:rPr lang="tr-TR" dirty="0" smtClean="0"/>
              <a:t>-Gözcü olarak görevli olduğu salona giderek öğrencileri karşılar. </a:t>
            </a:r>
          </a:p>
          <a:p>
            <a:r>
              <a:rPr lang="tr-TR" dirty="0" smtClean="0"/>
              <a:t>-Öğrencilerin geçerli kimlik ve sınav belgelerini kontrol ederek öğrencileri salona alır ve salon öğrenci yoklama listesindeki sıraya göre öğrenci sıraları aynı hizada ve eşit sayıda olacak şekilde </a:t>
            </a:r>
            <a:r>
              <a:rPr lang="tr-TR" b="1" dirty="0" smtClean="0"/>
              <a:t>-S- dağıtım kuralına uygun olarak belirlenmiş olan sıralara öğrencileri yerleştirir. Salon öğrenci yoklama listesinde ismi olan, ancak sınav giriş belgesi bulunmayan öğrencileri, kimlik belgesi ile sınava alır ve konuyla ilgili tutanak düzenler. </a:t>
            </a:r>
          </a:p>
          <a:p>
            <a:r>
              <a:rPr lang="tr-TR" dirty="0" smtClean="0"/>
              <a:t>-Sınav güvenlik torbasını öğrencilerin gözü önünde ve sınavın başlamasına </a:t>
            </a:r>
            <a:r>
              <a:rPr lang="tr-TR" b="1" dirty="0" smtClean="0"/>
              <a:t>yaklaşık 15 (</a:t>
            </a:r>
            <a:r>
              <a:rPr lang="tr-TR" b="1" dirty="0" err="1" smtClean="0"/>
              <a:t>onbeş</a:t>
            </a:r>
            <a:r>
              <a:rPr lang="tr-TR" b="1" dirty="0" smtClean="0"/>
              <a:t>) dakika kala açar. </a:t>
            </a:r>
          </a:p>
          <a:p>
            <a:r>
              <a:rPr lang="tr-TR" dirty="0" smtClean="0"/>
              <a:t>-Sınav güvenlik torbasından çıkan soru kitapçıklarının kontrolünü yapar, eksik veya fazla olması halinde bunu tutanakla belgeler</a:t>
            </a:r>
            <a:r>
              <a:rPr lang="tr-TR" dirty="0" smtClean="0"/>
              <a:t>.</a:t>
            </a:r>
          </a:p>
          <a:p>
            <a:r>
              <a:rPr lang="tr-TR" dirty="0" smtClean="0"/>
              <a:t>- Öğrenciler tarafından kontrol edildikten sonra baskı hatası olan sınav evrakını sınav başlamadan önce belirleyerek bu durumu bina sınav komisyonuna bildirir. </a:t>
            </a:r>
          </a:p>
          <a:p>
            <a:r>
              <a:rPr lang="tr-TR" dirty="0" smtClean="0"/>
              <a:t>-Kitapçığın ön veya arka sayfasında bulunan açıklamaları yüksek sesle okur, öğrencilerin sorularını cevaplar ve öğrencilerle sınav süresince gerekmedikçe konuşmaz. </a:t>
            </a:r>
          </a:p>
          <a:p>
            <a:r>
              <a:rPr lang="tr-TR" dirty="0" smtClean="0"/>
              <a:t>-Öğrencilere, soru kitapçığındaki boş yerleri müsvedde olarak kullanabileceklerini, sınav sonunda </a:t>
            </a:r>
            <a:r>
              <a:rPr lang="tr-TR" b="1" dirty="0" smtClean="0"/>
              <a:t>soru kitapçıklarında eksik veya yırtık sayfa olması halinde sınavlarının geçersiz olacağını bildirir</a:t>
            </a:r>
            <a:r>
              <a:rPr lang="tr-TR" b="1" dirty="0" smtClean="0"/>
              <a:t>.</a:t>
            </a:r>
          </a:p>
          <a:p>
            <a:r>
              <a:rPr lang="tr-TR" b="1" dirty="0" smtClean="0"/>
              <a:t>-Salon öğrenci yoklama listesinde yazılı sıraya göre yerleştirilen öğrencilere kendi isimlerine ve öğrenci numaralarına göre basılmış olan cevap kâğıtlarını dağıtır, öğrencinin kendine ait cevap kâğıdında yer alan bilgilerini kontrol ettirir ve cevap kâğıdında yer alan imza bölümünü öğrenciye imzalattırır. </a:t>
            </a:r>
          </a:p>
          <a:p>
            <a:r>
              <a:rPr lang="tr-TR" dirty="0" smtClean="0"/>
              <a:t>-Öğrenciye ait geçerli kimlik belgelerinden birisi (nüfus cüzdanı, sürücü belgesi veya pasaport) ve sınava giriş belgesi ile cevap kâğıdındaki basılı öğrenci bilgilerini kontrol eder.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786478"/>
          </a:xfrm>
        </p:spPr>
        <p:txBody>
          <a:bodyPr>
            <a:normAutofit fontScale="70000" lnSpcReduction="20000"/>
          </a:bodyPr>
          <a:lstStyle/>
          <a:p>
            <a:r>
              <a:rPr lang="tr-TR" dirty="0" smtClean="0"/>
              <a:t>- Soru kitapçıklarını öğrencilere dağıtır. </a:t>
            </a:r>
          </a:p>
          <a:p>
            <a:r>
              <a:rPr lang="tr-TR" dirty="0" smtClean="0"/>
              <a:t>-Sınava girenlere sınav başlamadan önce soru kitapçıklarının açılamayacağını duyurur. </a:t>
            </a:r>
          </a:p>
          <a:p>
            <a:r>
              <a:rPr lang="tr-TR" dirty="0" smtClean="0"/>
              <a:t>-Öğrencilerin soru kitapçığının ön yüzüne ad, </a:t>
            </a:r>
            <a:r>
              <a:rPr lang="tr-TR" dirty="0" err="1" smtClean="0"/>
              <a:t>soyad</a:t>
            </a:r>
            <a:r>
              <a:rPr lang="tr-TR" dirty="0" smtClean="0"/>
              <a:t> ve T.C. kimlik numarasını yazmalarını söyler. </a:t>
            </a:r>
          </a:p>
          <a:p>
            <a:r>
              <a:rPr lang="tr-TR" dirty="0" smtClean="0"/>
              <a:t>-Sınavın başlama ve bitiş saatlerini öğrencilerin görebileceği şekilde tahtaya yazar ve öğrencilere ilk </a:t>
            </a:r>
            <a:r>
              <a:rPr lang="tr-TR" b="1" dirty="0" smtClean="0"/>
              <a:t>30 dakika bitmeden sınav salonundan çıkamayacaklarını duyurur. </a:t>
            </a:r>
          </a:p>
          <a:p>
            <a:r>
              <a:rPr lang="tr-TR" dirty="0" smtClean="0"/>
              <a:t>-Sınav sırasında sözlük, hesap cetveli veya makinesi, çağrı cihazı, cep telefonu, telsiz, radyo gibi elektronik iletişim araçları ile ayrıca sınav giriş belgesinde yazılı olan sınav salonuna getirilmesi yasaklanmış eşyayı yanında bulunduran veya kullananların sınavının iptali için tutanak düzenler ve cevap kâğıdında sınavın iptali ile ilgili kutucuğu kodlar. </a:t>
            </a:r>
          </a:p>
          <a:p>
            <a:r>
              <a:rPr lang="tr-TR" b="1" dirty="0" smtClean="0"/>
              <a:t>-Öğrencilerin, sorulara verdiği cevapları almaları yasaktır. Bu kurala uymayanların sınavı geçersiz sayılacağını duyurur.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072230"/>
          </a:xfrm>
        </p:spPr>
        <p:txBody>
          <a:bodyPr>
            <a:normAutofit fontScale="47500" lnSpcReduction="20000"/>
          </a:bodyPr>
          <a:lstStyle/>
          <a:p>
            <a:endParaRPr lang="tr-TR" dirty="0" smtClean="0"/>
          </a:p>
          <a:p>
            <a:r>
              <a:rPr lang="tr-TR" b="1" i="1" dirty="0" smtClean="0"/>
              <a:t>B) Sınav Süresince Yapacakları İşlemler: </a:t>
            </a:r>
          </a:p>
          <a:p>
            <a:r>
              <a:rPr lang="tr-TR" dirty="0" smtClean="0"/>
              <a:t>-Sınav başladığı andan itibaren </a:t>
            </a:r>
            <a:r>
              <a:rPr lang="tr-TR" b="1" dirty="0" smtClean="0"/>
              <a:t>ilk 20 dakika içerisinde sınav binasına gelen ve sınava girmesi bina sınav komisyonunca uygun görülen öğrencileri sınava alır ve bu öğrencilere ek süre vermez. Sınav güvenliğinin sağlanması için ilk 30 dakikadan önce hiçbir öğrenciyi dışarı çıkarmaz. Sınav bitiminde sınav salonunda en az 2(iki ) öğrenci kalmasını sağlar. </a:t>
            </a:r>
          </a:p>
          <a:p>
            <a:r>
              <a:rPr lang="tr-TR" dirty="0" smtClean="0"/>
              <a:t>-Sınava girmeyen öğrencilerin salon öğrenci yoklama listesinde isimleri karşısına silinmeyen kalemle “</a:t>
            </a:r>
            <a:r>
              <a:rPr lang="tr-TR" b="1" dirty="0" smtClean="0"/>
              <a:t>GİRMEDİ” yazar, cevap kâğıdındaki “SINAVA GİRMEDİ” bölümünü ise kurşun kalemle kodlar. </a:t>
            </a:r>
          </a:p>
          <a:p>
            <a:r>
              <a:rPr lang="tr-TR" dirty="0" smtClean="0"/>
              <a:t>-Cevap kâğıdında öğrencinin imzasının olup olmadığını ve cevaplarını kodladığını kontrol eder. </a:t>
            </a:r>
          </a:p>
          <a:p>
            <a:r>
              <a:rPr lang="tr-TR" dirty="0" smtClean="0"/>
              <a:t>-Sınav sırasında öğrencilerin sağlık sebebi dışında dışarı çıkmasına izin vermez, zorunlu durumlarda öğrenciye görevli yedek gözcünün eşlik etmesini sağlar. Yanında yedek gözcü olmadan salondan çıkan öğrencileri tekrar sınava almaz, soru kitapçığı ve cevap kâğıdını beraberinde götürmesine izin vermez. Bu durumda öğrenciye ek süre tanımaz. </a:t>
            </a:r>
          </a:p>
          <a:p>
            <a:r>
              <a:rPr lang="tr-TR" dirty="0" smtClean="0"/>
              <a:t>-Kopya çekmeye teşebbüs eden öğrenciyi uyarır, kopya çektiği belirlenen öğrenciye ilgili tutanak tutar. Durumu tutanakla ve cevap kâğıdında kopya ile ilgili kutucuğu kodlayarak belirtir. Bu tutanağı diğer sınav evrakı ile birlikte sınav güvenlik poşetine koyar. </a:t>
            </a:r>
          </a:p>
          <a:p>
            <a:r>
              <a:rPr lang="tr-TR" dirty="0" smtClean="0"/>
              <a:t>-Sınav bitimine 15 dakika kala öğrencileri "</a:t>
            </a:r>
            <a:r>
              <a:rPr lang="tr-TR" b="1" dirty="0" smtClean="0"/>
              <a:t>15 DAKİKANIZ KALDI" şeklinde uyarır. </a:t>
            </a:r>
            <a:endParaRPr lang="tr-TR" b="1" dirty="0" smtClean="0"/>
          </a:p>
          <a:p>
            <a:r>
              <a:rPr lang="tr-TR" dirty="0" smtClean="0"/>
              <a:t>-Öğrenciye ait cevap kâğıdının salon başkanı ve gözcünün kontrol ettiğine dair bölümünü silinmez kalemle imzalar. </a:t>
            </a:r>
          </a:p>
          <a:p>
            <a:r>
              <a:rPr lang="tr-TR" dirty="0" smtClean="0"/>
              <a:t>-Sınav süresi bitiminde sınavı durdurur, </a:t>
            </a:r>
            <a:r>
              <a:rPr lang="tr-TR" b="1" dirty="0" smtClean="0"/>
              <a:t>cevap kâğıtlarını ve soru kitapçıklarını öğrencilerin önünden toplar, salon öğrenci yoklama listesi ile karşılaştırarak eksik olup olmadığını kontrol eder. </a:t>
            </a:r>
          </a:p>
          <a:p>
            <a:r>
              <a:rPr lang="tr-TR" b="1" dirty="0" smtClean="0"/>
              <a:t>-Salon öğrenci yoklama listesini, sınav evrakını teslim eden öğrenciye silinmeyen kalem ile imzalatır. (Bu işlemi sınav başlamadan ya da sınav sırasında yapmaz). </a:t>
            </a:r>
          </a:p>
          <a:p>
            <a:r>
              <a:rPr lang="tr-TR" b="1" dirty="0" smtClean="0"/>
              <a:t>-Sınav salonunda unutulan, sınav evrak kutusuna konulmayan cevap kâğıtları Genel Müdürlük tarafından işleme alınmayacak ve yasal sorumluluk salon başkanı ve gözetmene ait olacaktır. </a:t>
            </a:r>
          </a:p>
          <a:p>
            <a:r>
              <a:rPr lang="tr-TR" dirty="0" smtClean="0"/>
              <a:t>-</a:t>
            </a:r>
            <a:r>
              <a:rPr lang="tr-TR" b="1" dirty="0" smtClean="0"/>
              <a:t>Sınav esnasında tutulan tüm tutanakları, cevap kâğıtlarını ve salon öğrenci yoklama listesini sınav güvenlik torbası içine yerleştirir. Salondan çıkmadan en az 2 öğrencinin gözü önünde diğer salon görevlisi ile birlikte ağzını kapatır. Bina sınav komisyonuna imza karşılığında teslim eder.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fontScale="70000" lnSpcReduction="20000"/>
          </a:bodyPr>
          <a:lstStyle/>
          <a:p>
            <a:r>
              <a:rPr lang="tr-TR" b="1" dirty="0" smtClean="0"/>
              <a:t>Ayrıca, salon görevlileri; </a:t>
            </a:r>
          </a:p>
          <a:p>
            <a:r>
              <a:rPr lang="tr-TR" dirty="0" smtClean="0"/>
              <a:t>1-Öğrenciye </a:t>
            </a:r>
            <a:r>
              <a:rPr lang="tr-TR" dirty="0" smtClean="0"/>
              <a:t>ait kimlikler sınav süresince kendi masası üzerinde bulundurulmasını sağlar. </a:t>
            </a:r>
          </a:p>
          <a:p>
            <a:r>
              <a:rPr lang="tr-TR" dirty="0" smtClean="0"/>
              <a:t>2-Salonda </a:t>
            </a:r>
            <a:r>
              <a:rPr lang="tr-TR" dirty="0" smtClean="0"/>
              <a:t>soru kitapçığı, gazete, kitap vs. dokümanları okumaz. </a:t>
            </a:r>
          </a:p>
          <a:p>
            <a:r>
              <a:rPr lang="tr-TR" dirty="0" smtClean="0"/>
              <a:t>3-Yüksek </a:t>
            </a:r>
            <a:r>
              <a:rPr lang="tr-TR" dirty="0" smtClean="0"/>
              <a:t>sesle konuşmayınız ve gürültü çıkaran topuklu ayakkabılarla salonda dikkat dağıtacak şekilde dolaşmaz. </a:t>
            </a:r>
          </a:p>
          <a:p>
            <a:r>
              <a:rPr lang="tr-TR" dirty="0" smtClean="0"/>
              <a:t>4- </a:t>
            </a:r>
            <a:r>
              <a:rPr lang="tr-TR" dirty="0" smtClean="0"/>
              <a:t>Sınav süresince salonu terk etmez. </a:t>
            </a:r>
          </a:p>
          <a:p>
            <a:r>
              <a:rPr lang="tr-TR" dirty="0" smtClean="0"/>
              <a:t>5- </a:t>
            </a:r>
            <a:r>
              <a:rPr lang="tr-TR" dirty="0" smtClean="0"/>
              <a:t>Çay, kahve vs. içmez. </a:t>
            </a:r>
          </a:p>
          <a:p>
            <a:r>
              <a:rPr lang="tr-TR" dirty="0" smtClean="0"/>
              <a:t>6-Sınav </a:t>
            </a:r>
            <a:r>
              <a:rPr lang="tr-TR" dirty="0" smtClean="0"/>
              <a:t>süresince </a:t>
            </a:r>
            <a:r>
              <a:rPr lang="tr-TR" b="1" dirty="0" smtClean="0"/>
              <a:t>cep telefonunuzu kesinlikle kapalı tutar. </a:t>
            </a:r>
          </a:p>
          <a:p>
            <a:r>
              <a:rPr lang="tr-TR" dirty="0" smtClean="0"/>
              <a:t>7- </a:t>
            </a:r>
            <a:r>
              <a:rPr lang="tr-TR" dirty="0" smtClean="0"/>
              <a:t>Öğrencinin başında uzun süre beklemez. </a:t>
            </a:r>
          </a:p>
          <a:p>
            <a:r>
              <a:rPr lang="tr-TR" dirty="0" smtClean="0"/>
              <a:t>8-Öğrencilerle </a:t>
            </a:r>
            <a:r>
              <a:rPr lang="tr-TR" dirty="0" smtClean="0"/>
              <a:t>sınav başladıktan sonra ve sınav süresince konuşmaz. </a:t>
            </a:r>
          </a:p>
          <a:p>
            <a:r>
              <a:rPr lang="tr-TR" dirty="0" smtClean="0"/>
              <a:t>9-Öğrencilere </a:t>
            </a:r>
            <a:r>
              <a:rPr lang="tr-TR" dirty="0" smtClean="0"/>
              <a:t>ait sınav evrakını dikkat çekici bir şekilde incelemez. </a:t>
            </a:r>
          </a:p>
          <a:p>
            <a:r>
              <a:rPr lang="tr-TR" dirty="0" smtClean="0"/>
              <a:t>10-Tutulan </a:t>
            </a:r>
            <a:r>
              <a:rPr lang="tr-TR" dirty="0" smtClean="0"/>
              <a:t>tutanaklar, yasal belge niteliğinde olduğundan, resmi evrak formatında ve anlaşılır olmasına dikkat eder. </a:t>
            </a:r>
          </a:p>
          <a:p>
            <a:r>
              <a:rPr lang="tr-TR" dirty="0" smtClean="0"/>
              <a:t>11- </a:t>
            </a:r>
            <a:r>
              <a:rPr lang="tr-TR" dirty="0" smtClean="0"/>
              <a:t>Tutanaklarda, sınav adı, tarihi, saati, oturum bilgisi, öğrenciye ait kimlik, salon ve sıra bilgileri ile yaşanan sorunu ve yapılan işlemi eksiksiz olarak belirtir. </a:t>
            </a:r>
          </a:p>
          <a:p>
            <a:r>
              <a:rPr lang="tr-TR" b="1" dirty="0" smtClean="0"/>
              <a:t>12-Düzenlenen </a:t>
            </a:r>
            <a:r>
              <a:rPr lang="tr-TR" b="1" dirty="0" smtClean="0"/>
              <a:t>tutanaklara, salon görevlilerine ait kimlik ve iletişim bilgileri yazılacak ve imzalanacaktır. </a:t>
            </a:r>
          </a:p>
          <a:p>
            <a:endParaRPr lang="tr-TR" dirty="0" smtClean="0"/>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1775</Words>
  <PresentationFormat>Ekran Gösterisi (4:3)</PresentationFormat>
  <Paragraphs>92</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Pc4</dc:creator>
  <cp:lastModifiedBy>Pc4</cp:lastModifiedBy>
  <cp:revision>8</cp:revision>
  <dcterms:created xsi:type="dcterms:W3CDTF">2015-04-24T06:34:08Z</dcterms:created>
  <dcterms:modified xsi:type="dcterms:W3CDTF">2016-03-15T13:09:29Z</dcterms:modified>
</cp:coreProperties>
</file>