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-okul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502" y="774469"/>
            <a:ext cx="3626658" cy="3626658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ORTAÖĞRETİME GEÇİŞ TERCİH VE YERLEŞTİRME BİLGİLENDİRME SEMİNERİ</a:t>
            </a:r>
            <a:endParaRPr lang="tr-TR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8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3000" y="379614"/>
            <a:ext cx="10012883" cy="6087687"/>
          </a:xfrm>
        </p:spPr>
        <p:txBody>
          <a:bodyPr/>
          <a:lstStyle/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Tercih </a:t>
            </a:r>
            <a:r>
              <a:rPr lang="tr-TR" sz="2000" dirty="0">
                <a:solidFill>
                  <a:srgbClr val="FF0000"/>
                </a:solidFill>
              </a:rPr>
              <a:t>listesinden öğrenci velisi, onay </a:t>
            </a:r>
            <a:r>
              <a:rPr lang="tr-TR" sz="2000" dirty="0" smtClean="0">
                <a:solidFill>
                  <a:srgbClr val="FF0000"/>
                </a:solidFill>
              </a:rPr>
              <a:t>işleminden ise </a:t>
            </a:r>
            <a:r>
              <a:rPr lang="tr-TR" sz="2000" dirty="0">
                <a:solidFill>
                  <a:srgbClr val="FF0000"/>
                </a:solidFill>
              </a:rPr>
              <a:t>okul müdürlüğü ile veli birlikte sorumludur.</a:t>
            </a:r>
          </a:p>
          <a:p>
            <a:pPr algn="just"/>
            <a:r>
              <a:rPr lang="tr-TR" sz="2000" dirty="0" smtClean="0"/>
              <a:t>“</a:t>
            </a:r>
            <a:r>
              <a:rPr lang="tr-TR" sz="2000" dirty="0" smtClean="0">
                <a:solidFill>
                  <a:srgbClr val="FF0000"/>
                </a:solidFill>
              </a:rPr>
              <a:t>Yerleştirme </a:t>
            </a:r>
            <a:r>
              <a:rPr lang="tr-TR" sz="2000" dirty="0">
                <a:solidFill>
                  <a:srgbClr val="FF0000"/>
                </a:solidFill>
              </a:rPr>
              <a:t>Tercihleri İçin Ön Çalışma Formu EK-1” veli tarafından </a:t>
            </a:r>
            <a:r>
              <a:rPr lang="tr-TR" sz="2000" dirty="0" smtClean="0">
                <a:solidFill>
                  <a:srgbClr val="FF0000"/>
                </a:solidFill>
              </a:rPr>
              <a:t>doldurulup imzalandıktan </a:t>
            </a:r>
            <a:r>
              <a:rPr lang="tr-TR" sz="2000" dirty="0">
                <a:solidFill>
                  <a:srgbClr val="FF0000"/>
                </a:solidFill>
              </a:rPr>
              <a:t>sonra tercihler, sisteme okul müdürlüğü tarafından girilerek onaylandıktan </a:t>
            </a:r>
            <a:r>
              <a:rPr lang="tr-TR" sz="2000" dirty="0" smtClean="0">
                <a:solidFill>
                  <a:srgbClr val="FF0000"/>
                </a:solidFill>
              </a:rPr>
              <a:t>sonra iki </a:t>
            </a:r>
            <a:r>
              <a:rPr lang="tr-TR" sz="2000" dirty="0">
                <a:solidFill>
                  <a:srgbClr val="FF0000"/>
                </a:solidFill>
              </a:rPr>
              <a:t>nüsha çıktısı alınacak, bir nüshası imza karşılığı veliye verilecek ve diğer nüshası </a:t>
            </a:r>
            <a:r>
              <a:rPr lang="tr-TR" sz="2000" dirty="0" smtClean="0">
                <a:solidFill>
                  <a:srgbClr val="FF0000"/>
                </a:solidFill>
              </a:rPr>
              <a:t>okulda saklanacaktır.</a:t>
            </a:r>
          </a:p>
          <a:p>
            <a:pPr algn="just"/>
            <a:r>
              <a:rPr lang="tr-TR" sz="2000" dirty="0"/>
              <a:t>T</a:t>
            </a:r>
            <a:r>
              <a:rPr lang="tr-TR" sz="2000" dirty="0" smtClean="0"/>
              <a:t>ercih </a:t>
            </a:r>
            <a:r>
              <a:rPr lang="tr-TR" sz="2000" dirty="0"/>
              <a:t>danışmanlığı komisyonları tarafından talep </a:t>
            </a:r>
            <a:r>
              <a:rPr lang="tr-TR" sz="2000" dirty="0" smtClean="0"/>
              <a:t>eden öğrencilere </a:t>
            </a:r>
            <a:r>
              <a:rPr lang="tr-TR" sz="2000" dirty="0"/>
              <a:t>tercih danışmanlığı hizmeti verilecektir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</a:rPr>
              <a:t>Tercih yapmayan veya tercihleri doğrultusunda hiçbir tercihine yerleşemeyen öğrenciler, </a:t>
            </a:r>
            <a:r>
              <a:rPr lang="tr-TR" sz="2000" b="1" dirty="0" smtClean="0">
                <a:solidFill>
                  <a:srgbClr val="FF0000"/>
                </a:solidFill>
              </a:rPr>
              <a:t>açık öğretim </a:t>
            </a:r>
            <a:r>
              <a:rPr lang="tr-TR" sz="2000" b="1" dirty="0">
                <a:solidFill>
                  <a:srgbClr val="FF0000"/>
                </a:solidFill>
              </a:rPr>
              <a:t>kurumlarına yönlendirilecektir</a:t>
            </a:r>
            <a:r>
              <a:rPr lang="tr-TR" sz="2000" b="1" dirty="0" smtClean="0">
                <a:solidFill>
                  <a:srgbClr val="FF0000"/>
                </a:solidFill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3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51856" y="200161"/>
            <a:ext cx="8911687" cy="747490"/>
          </a:xfrm>
        </p:spPr>
        <p:txBody>
          <a:bodyPr/>
          <a:lstStyle/>
          <a:p>
            <a:pPr algn="ctr"/>
            <a:r>
              <a:rPr lang="tr-TR" dirty="0" smtClean="0"/>
              <a:t>YERLEŞTİRME İŞLEMLERİ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7978" y="1022465"/>
            <a:ext cx="10341033" cy="5079077"/>
          </a:xfrm>
        </p:spPr>
        <p:txBody>
          <a:bodyPr>
            <a:noAutofit/>
          </a:bodyPr>
          <a:lstStyle/>
          <a:p>
            <a:pPr algn="just"/>
            <a:r>
              <a:rPr lang="tr-TR" sz="2000" dirty="0"/>
              <a:t>S</a:t>
            </a:r>
            <a:r>
              <a:rPr lang="tr-TR" sz="2000" dirty="0" smtClean="0"/>
              <a:t>ınavla öğrenci alan </a:t>
            </a:r>
            <a:r>
              <a:rPr lang="tr-TR" sz="2000" dirty="0"/>
              <a:t>okulların belirlenen kontenjanlarına </a:t>
            </a:r>
            <a:r>
              <a:rPr lang="tr-TR" sz="2000" b="1" dirty="0">
                <a:solidFill>
                  <a:srgbClr val="FF0000"/>
                </a:solidFill>
              </a:rPr>
              <a:t>puan üstünlüğü ve tercihleri doğrultusunda</a:t>
            </a:r>
            <a:r>
              <a:rPr lang="tr-TR" sz="2000" dirty="0">
                <a:solidFill>
                  <a:srgbClr val="FF0000"/>
                </a:solidFill>
              </a:rPr>
              <a:t>; </a:t>
            </a:r>
            <a:r>
              <a:rPr lang="tr-TR" sz="2000" dirty="0" smtClean="0">
                <a:solidFill>
                  <a:srgbClr val="FF0000"/>
                </a:solidFill>
              </a:rPr>
              <a:t>yerel yerleştirme </a:t>
            </a:r>
            <a:r>
              <a:rPr lang="tr-TR" sz="2000" dirty="0">
                <a:solidFill>
                  <a:srgbClr val="FF0000"/>
                </a:solidFill>
              </a:rPr>
              <a:t>ile öğrenci alan okullara ise okulların türü, kontenjanı ve konumuna göre il/ilçe </a:t>
            </a:r>
            <a:r>
              <a:rPr lang="tr-TR" sz="2000" dirty="0" smtClean="0">
                <a:solidFill>
                  <a:srgbClr val="FF0000"/>
                </a:solidFill>
              </a:rPr>
              <a:t>milli eğitim </a:t>
            </a:r>
            <a:r>
              <a:rPr lang="tr-TR" sz="2000" dirty="0">
                <a:solidFill>
                  <a:srgbClr val="FF0000"/>
                </a:solidFill>
              </a:rPr>
              <a:t>müdürlüklerince oluşturulan ortaöğretim kayıt alanlarındaki okullara öğrencilerin </a:t>
            </a:r>
            <a:r>
              <a:rPr lang="tr-TR" sz="2000" dirty="0" smtClean="0">
                <a:solidFill>
                  <a:srgbClr val="FF0000"/>
                </a:solidFill>
              </a:rPr>
              <a:t>ikamet adresleri</a:t>
            </a:r>
            <a:r>
              <a:rPr lang="tr-TR" sz="2000" dirty="0">
                <a:solidFill>
                  <a:srgbClr val="FF0000"/>
                </a:solidFill>
              </a:rPr>
              <a:t>, ortaokullarda </a:t>
            </a:r>
            <a:r>
              <a:rPr lang="tr-TR" sz="2000" dirty="0" err="1">
                <a:solidFill>
                  <a:srgbClr val="FF0000"/>
                </a:solidFill>
              </a:rPr>
              <a:t>bulunuşlukları</a:t>
            </a:r>
            <a:r>
              <a:rPr lang="tr-TR" sz="2000" dirty="0">
                <a:solidFill>
                  <a:srgbClr val="FF0000"/>
                </a:solidFill>
              </a:rPr>
              <a:t>, tercih önceliği, okul başarı puanları, </a:t>
            </a:r>
            <a:r>
              <a:rPr lang="tr-TR" sz="2000" dirty="0" smtClean="0">
                <a:solidFill>
                  <a:srgbClr val="FF0000"/>
                </a:solidFill>
              </a:rPr>
              <a:t>devam-devamsızlık ve </a:t>
            </a:r>
            <a:r>
              <a:rPr lang="tr-TR" sz="2000" dirty="0">
                <a:solidFill>
                  <a:srgbClr val="FF0000"/>
                </a:solidFill>
              </a:rPr>
              <a:t>yaş kriterleri göz önünde bulundurularak yerleştirilecektir. </a:t>
            </a:r>
            <a:r>
              <a:rPr lang="tr-TR" sz="2000" dirty="0"/>
              <a:t>Yerleştirme yapılacak okullar </a:t>
            </a:r>
            <a:r>
              <a:rPr lang="tr-TR" sz="2000" dirty="0" smtClean="0"/>
              <a:t>ve kontenjanları </a:t>
            </a:r>
            <a:r>
              <a:rPr lang="tr-TR" sz="2000" b="1" i="1" dirty="0"/>
              <a:t>http://www.meb.gov.tr </a:t>
            </a:r>
            <a:r>
              <a:rPr lang="tr-TR" sz="2000" dirty="0"/>
              <a:t>veya </a:t>
            </a:r>
            <a:r>
              <a:rPr lang="tr-TR" sz="2000" b="1" i="1" dirty="0"/>
              <a:t>https://e-okul.meb.gov.tr </a:t>
            </a:r>
            <a:r>
              <a:rPr lang="tr-TR" sz="2000" dirty="0"/>
              <a:t>internet </a:t>
            </a:r>
            <a:r>
              <a:rPr lang="tr-TR" sz="2000" dirty="0" smtClean="0"/>
              <a:t>adresinden yayımlanacaktır</a:t>
            </a:r>
            <a:r>
              <a:rPr lang="tr-TR" sz="2000" dirty="0"/>
              <a:t>. </a:t>
            </a:r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Yerleştirme </a:t>
            </a:r>
            <a:r>
              <a:rPr lang="tr-TR" sz="2000" dirty="0"/>
              <a:t>sonuçları </a:t>
            </a:r>
            <a:r>
              <a:rPr lang="tr-TR" sz="2000" b="1" dirty="0"/>
              <a:t>30 Temmuz 2018 </a:t>
            </a:r>
            <a:r>
              <a:rPr lang="tr-TR" sz="2000" dirty="0"/>
              <a:t>tarihinde ilan edilecektir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/>
              <a:t>Yerleştirmeye esas nakil tercihleri ortaöğretim kurumlarına tercih ve yerleştirme </a:t>
            </a:r>
            <a:r>
              <a:rPr lang="tr-TR" sz="2000" dirty="0" smtClean="0"/>
              <a:t>takvimi doğrultusunda </a:t>
            </a:r>
            <a:r>
              <a:rPr lang="tr-TR" sz="2000" dirty="0"/>
              <a:t>4 (dört) dönem hâlinde alınacak ve yerleştirmeye esas nakil sonuçları her </a:t>
            </a:r>
            <a:r>
              <a:rPr lang="tr-TR" sz="2000" dirty="0" smtClean="0"/>
              <a:t>nakil döneminin </a:t>
            </a:r>
            <a:r>
              <a:rPr lang="tr-TR" sz="2000" dirty="0"/>
              <a:t>sonunda, </a:t>
            </a:r>
            <a:r>
              <a:rPr lang="tr-TR" sz="2000" b="1" dirty="0"/>
              <a:t>13 Ağustos 2018, 19 Ağustos 2018, 03 Eylül 2018 ve 08 Eylül </a:t>
            </a:r>
            <a:r>
              <a:rPr lang="tr-TR" sz="2000" b="1" dirty="0" smtClean="0"/>
              <a:t>2018</a:t>
            </a:r>
            <a:r>
              <a:rPr lang="tr-TR" sz="2000" b="1" dirty="0"/>
              <a:t> </a:t>
            </a:r>
            <a:r>
              <a:rPr lang="tr-TR" sz="2000" b="1" dirty="0" smtClean="0"/>
              <a:t>tarihlerinde </a:t>
            </a:r>
            <a:r>
              <a:rPr lang="tr-TR" sz="2000" dirty="0"/>
              <a:t>ilan edilecektir.</a:t>
            </a:r>
          </a:p>
        </p:txBody>
      </p:sp>
    </p:spTree>
    <p:extLst>
      <p:ext uri="{BB962C8B-B14F-4D97-AF65-F5344CB8AC3E}">
        <p14:creationId xmlns:p14="http://schemas.microsoft.com/office/powerpoint/2010/main" val="14747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4811" y="387927"/>
            <a:ext cx="10087697" cy="6004559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Sınavla ve yerel yerleştirme ile öğrenci alan okullardan hiçbirine yerleşemeyen öğrenciler </a:t>
            </a:r>
            <a:r>
              <a:rPr lang="tr-TR" sz="2000" dirty="0" smtClean="0">
                <a:solidFill>
                  <a:srgbClr val="FF0000"/>
                </a:solidFill>
              </a:rPr>
              <a:t>ile 2017/2018 </a:t>
            </a:r>
            <a:r>
              <a:rPr lang="tr-TR" sz="2000" dirty="0">
                <a:solidFill>
                  <a:srgbClr val="FF0000"/>
                </a:solidFill>
              </a:rPr>
              <a:t>eğitim-öğretim yılında sınıf tekrarına kalan 9’uncu sınıf öğrencileri,</a:t>
            </a:r>
            <a:r>
              <a:rPr lang="tr-TR" sz="2000" dirty="0"/>
              <a:t> </a:t>
            </a:r>
            <a:r>
              <a:rPr lang="tr-TR" sz="2000" dirty="0">
                <a:solidFill>
                  <a:srgbClr val="FF0000"/>
                </a:solidFill>
              </a:rPr>
              <a:t>il/ilçe </a:t>
            </a:r>
            <a:r>
              <a:rPr lang="tr-TR" sz="2000" dirty="0" smtClean="0">
                <a:solidFill>
                  <a:srgbClr val="FF0000"/>
                </a:solidFill>
              </a:rPr>
              <a:t>öğrenci yerleştirme </a:t>
            </a:r>
            <a:r>
              <a:rPr lang="tr-TR" sz="2000" dirty="0">
                <a:solidFill>
                  <a:srgbClr val="FF0000"/>
                </a:solidFill>
              </a:rPr>
              <a:t>ve nakil komisyonlarına başvurmaları halinde yerel yerleştirme ile öğrenci </a:t>
            </a:r>
            <a:r>
              <a:rPr lang="tr-TR" sz="2000" dirty="0" smtClean="0">
                <a:solidFill>
                  <a:srgbClr val="FF0000"/>
                </a:solidFill>
              </a:rPr>
              <a:t>alan okullardan </a:t>
            </a:r>
            <a:r>
              <a:rPr lang="tr-TR" sz="2000" dirty="0">
                <a:solidFill>
                  <a:srgbClr val="FF0000"/>
                </a:solidFill>
              </a:rPr>
              <a:t>kontenjan durumları uygun olan okullara </a:t>
            </a:r>
            <a:r>
              <a:rPr lang="tr-TR" sz="2000" b="1" dirty="0">
                <a:solidFill>
                  <a:srgbClr val="FF0000"/>
                </a:solidFill>
              </a:rPr>
              <a:t>10-14 Eylül 2018 </a:t>
            </a:r>
            <a:r>
              <a:rPr lang="tr-TR" sz="2000" dirty="0">
                <a:solidFill>
                  <a:srgbClr val="FF0000"/>
                </a:solidFill>
              </a:rPr>
              <a:t>tarihlerinde </a:t>
            </a:r>
            <a:r>
              <a:rPr lang="tr-TR" sz="2000" dirty="0" smtClean="0">
                <a:solidFill>
                  <a:srgbClr val="FF0000"/>
                </a:solidFill>
              </a:rPr>
              <a:t>komisyonca yerleştirilecektir</a:t>
            </a:r>
            <a:r>
              <a:rPr lang="tr-TR" sz="2000" dirty="0"/>
              <a:t>.</a:t>
            </a:r>
          </a:p>
          <a:p>
            <a:pPr algn="just"/>
            <a:r>
              <a:rPr lang="tr-TR" sz="2000" dirty="0" smtClean="0"/>
              <a:t>Yerleştirme </a:t>
            </a:r>
            <a:r>
              <a:rPr lang="tr-TR" sz="2000" dirty="0"/>
              <a:t>işlemleri sonucunda </a:t>
            </a:r>
            <a:r>
              <a:rPr lang="tr-TR" sz="2000" dirty="0">
                <a:solidFill>
                  <a:srgbClr val="FF0000"/>
                </a:solidFill>
              </a:rPr>
              <a:t>öğrencilerin okullara kayıtları </a:t>
            </a:r>
            <a:r>
              <a:rPr lang="tr-TR" sz="2000" dirty="0" smtClean="0"/>
              <a:t>– açık </a:t>
            </a:r>
            <a:r>
              <a:rPr lang="tr-TR" sz="2000" dirty="0"/>
              <a:t>liseler ile </a:t>
            </a:r>
            <a:r>
              <a:rPr lang="tr-TR" sz="2000" dirty="0" smtClean="0"/>
              <a:t>yetenek sınavıyla </a:t>
            </a:r>
            <a:r>
              <a:rPr lang="tr-TR" sz="2000" dirty="0"/>
              <a:t>öğrenci alan okullar hariç olmak </a:t>
            </a:r>
            <a:r>
              <a:rPr lang="tr-TR" sz="2000" dirty="0" smtClean="0"/>
              <a:t>üzere - </a:t>
            </a:r>
            <a:r>
              <a:rPr lang="tr-TR" sz="2000" dirty="0">
                <a:solidFill>
                  <a:srgbClr val="FF0000"/>
                </a:solidFill>
              </a:rPr>
              <a:t>sistem tarafından otomatik olarak yapılacaktır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tr-TR" sz="2000" dirty="0"/>
              <a:t>SMS </a:t>
            </a:r>
            <a:r>
              <a:rPr lang="tr-TR" sz="2000" dirty="0" smtClean="0"/>
              <a:t>ile bilgilendirilmek </a:t>
            </a:r>
            <a:r>
              <a:rPr lang="tr-TR" sz="2000" dirty="0"/>
              <a:t>isteyen velilere mobil bilgilendirme servisi aracılığı ile yerleştirme </a:t>
            </a:r>
            <a:r>
              <a:rPr lang="tr-TR" sz="2000" dirty="0" smtClean="0"/>
              <a:t>sonuçları bildirilecektir. İlköğretim </a:t>
            </a:r>
            <a:r>
              <a:rPr lang="tr-TR" sz="2000" dirty="0"/>
              <a:t>programını tamamlayan </a:t>
            </a:r>
            <a:r>
              <a:rPr lang="tr-TR" sz="2000" dirty="0">
                <a:solidFill>
                  <a:srgbClr val="FF0000"/>
                </a:solidFill>
              </a:rPr>
              <a:t>özel eğitim ihtiyacı olan öğrencilerden </a:t>
            </a:r>
            <a:r>
              <a:rPr lang="tr-TR" sz="2000" dirty="0" smtClean="0">
                <a:solidFill>
                  <a:srgbClr val="FF0000"/>
                </a:solidFill>
              </a:rPr>
              <a:t>kaynaştırma yoluyla </a:t>
            </a:r>
            <a:r>
              <a:rPr lang="tr-TR" sz="2000" dirty="0">
                <a:solidFill>
                  <a:srgbClr val="FF0000"/>
                </a:solidFill>
              </a:rPr>
              <a:t>eğitim alacak öğrenciler, geçerli “Engelli Sağlık Kurulu Raporu” ve </a:t>
            </a:r>
            <a:r>
              <a:rPr lang="tr-TR" sz="2000" dirty="0" smtClean="0">
                <a:solidFill>
                  <a:srgbClr val="FF0000"/>
                </a:solidFill>
              </a:rPr>
              <a:t>Ortaöğretim kademesine </a:t>
            </a:r>
            <a:r>
              <a:rPr lang="tr-TR" sz="2000" dirty="0">
                <a:solidFill>
                  <a:srgbClr val="FF0000"/>
                </a:solidFill>
              </a:rPr>
              <a:t>yönelik “Özel Eğitim Değerlendirme Kurulu Raporu” doğrultusunda</a:t>
            </a:r>
            <a:r>
              <a:rPr lang="tr-TR" sz="2000" dirty="0"/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ikamet adresleri</a:t>
            </a:r>
            <a:r>
              <a:rPr lang="tr-TR" sz="2000" dirty="0">
                <a:solidFill>
                  <a:srgbClr val="FF0000"/>
                </a:solidFill>
              </a:rPr>
              <a:t>, engel durumu ve özellikleri dikkate alınarak yerel yerleştirme ile öğrenci alan </a:t>
            </a:r>
            <a:r>
              <a:rPr lang="tr-TR" sz="2000" dirty="0" smtClean="0">
                <a:solidFill>
                  <a:srgbClr val="FF0000"/>
                </a:solidFill>
              </a:rPr>
              <a:t>okullara ilgili </a:t>
            </a:r>
            <a:r>
              <a:rPr lang="tr-TR" sz="2000" dirty="0">
                <a:solidFill>
                  <a:srgbClr val="FF0000"/>
                </a:solidFill>
              </a:rPr>
              <a:t>mevzuat çerçevesinde </a:t>
            </a:r>
            <a:r>
              <a:rPr lang="tr-TR" sz="2000" b="1" dirty="0">
                <a:solidFill>
                  <a:srgbClr val="FF0000"/>
                </a:solidFill>
              </a:rPr>
              <a:t>her bir şubede iki öğrenciyi geçmeyecek şekilde 10-14 Eylül </a:t>
            </a:r>
            <a:r>
              <a:rPr lang="tr-TR" sz="2000" b="1" dirty="0" smtClean="0">
                <a:solidFill>
                  <a:srgbClr val="FF0000"/>
                </a:solidFill>
              </a:rPr>
              <a:t>2018 </a:t>
            </a:r>
            <a:r>
              <a:rPr lang="tr-TR" sz="2000" dirty="0" smtClean="0">
                <a:solidFill>
                  <a:srgbClr val="FF0000"/>
                </a:solidFill>
              </a:rPr>
              <a:t>tarihlerinde </a:t>
            </a:r>
            <a:r>
              <a:rPr lang="tr-TR" sz="2000" dirty="0">
                <a:solidFill>
                  <a:srgbClr val="FF0000"/>
                </a:solidFill>
              </a:rPr>
              <a:t>il/ilçe öğrenci yerleştirme ve nakil komisyonu kararı ile yerleştirilecektir.</a:t>
            </a:r>
          </a:p>
        </p:txBody>
      </p:sp>
    </p:spTree>
    <p:extLst>
      <p:ext uri="{BB962C8B-B14F-4D97-AF65-F5344CB8AC3E}">
        <p14:creationId xmlns:p14="http://schemas.microsoft.com/office/powerpoint/2010/main" val="29697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0735" y="624110"/>
            <a:ext cx="9783877" cy="53967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MERKEZİ VE YEREL YERLEŞTİRME ESASLARI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1110" y="2033846"/>
            <a:ext cx="10353501" cy="425057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000" dirty="0"/>
              <a:t>Merkezî sınavla öğrenci alan okulların belirlenen kontenjanlarına </a:t>
            </a:r>
            <a:r>
              <a:rPr lang="tr-TR" sz="2000" dirty="0">
                <a:solidFill>
                  <a:srgbClr val="FF0000"/>
                </a:solidFill>
              </a:rPr>
              <a:t>puan üstünlüğüne </a:t>
            </a:r>
            <a:r>
              <a:rPr lang="tr-TR" sz="2000" dirty="0" smtClean="0">
                <a:solidFill>
                  <a:srgbClr val="FF0000"/>
                </a:solidFill>
              </a:rPr>
              <a:t>göre tercihleri </a:t>
            </a:r>
            <a:r>
              <a:rPr lang="tr-TR" sz="2000" dirty="0">
                <a:solidFill>
                  <a:srgbClr val="FF0000"/>
                </a:solidFill>
              </a:rPr>
              <a:t>doğrultusunda yerleştirme yapılacaktır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Sınavla </a:t>
            </a:r>
            <a:r>
              <a:rPr lang="tr-TR" sz="2000" dirty="0"/>
              <a:t>öğrenci alan okullarda merkezi sınav puanının eşitliği hâlinde sırasıyla; </a:t>
            </a:r>
            <a:r>
              <a:rPr lang="tr-TR" sz="2000" dirty="0" smtClean="0"/>
              <a:t>Ortaokul Başarı </a:t>
            </a:r>
            <a:r>
              <a:rPr lang="tr-TR" sz="2000" dirty="0"/>
              <a:t>Puanına (OBP), öğrencinin doğum tarihine göre yaşı küçük olana, 8’inci, 7’nci ve </a:t>
            </a:r>
            <a:r>
              <a:rPr lang="tr-TR" sz="2000" dirty="0" smtClean="0"/>
              <a:t>6’ncı sınıflardaki </a:t>
            </a:r>
            <a:r>
              <a:rPr lang="tr-TR" sz="2000" dirty="0"/>
              <a:t>yılsonu başarı puanı (YBP) üstünlüğüne, okula özürsüz devamsızlık yapılan </a:t>
            </a:r>
            <a:r>
              <a:rPr lang="tr-TR" sz="2000" dirty="0" smtClean="0"/>
              <a:t>gün sayısının </a:t>
            </a:r>
            <a:r>
              <a:rPr lang="tr-TR" sz="2000" dirty="0"/>
              <a:t>azlığına ve tercih önceliği durumlarına bakılarak yerleştirme yapılır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Öğrenciler</a:t>
            </a:r>
            <a:r>
              <a:rPr lang="tr-TR" sz="2000" dirty="0"/>
              <a:t>, yerleştirme işlemleri sonucunda </a:t>
            </a:r>
            <a:r>
              <a:rPr lang="tr-TR" sz="2000" dirty="0">
                <a:solidFill>
                  <a:srgbClr val="FF0000"/>
                </a:solidFill>
              </a:rPr>
              <a:t>Merkezî Sınav Puanı ile Öğrenci Alan </a:t>
            </a:r>
            <a:r>
              <a:rPr lang="tr-TR" sz="2000" dirty="0" smtClean="0">
                <a:solidFill>
                  <a:srgbClr val="FF0000"/>
                </a:solidFill>
              </a:rPr>
              <a:t>Okul tercihine </a:t>
            </a:r>
            <a:r>
              <a:rPr lang="tr-TR" sz="2000" dirty="0">
                <a:solidFill>
                  <a:srgbClr val="FF0000"/>
                </a:solidFill>
              </a:rPr>
              <a:t>yerleşmiş ise yerel yerleştirme ve pansiyonlu okul tercihleri dikkate alınmayacaktır.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814946" y="1378855"/>
            <a:ext cx="9783877" cy="5396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a) MERKEZİ YERLEŞTİRME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53491" y="324852"/>
            <a:ext cx="9551121" cy="60617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b)YEREL YERLEŞTİRME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5811" y="1059440"/>
            <a:ext cx="10108276" cy="5203767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Yerel yerleştirme işlemleri </a:t>
            </a:r>
            <a:r>
              <a:rPr lang="tr-TR" sz="2000" dirty="0">
                <a:solidFill>
                  <a:srgbClr val="FF0000"/>
                </a:solidFill>
              </a:rPr>
              <a:t>okulların türü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kontenjanı</a:t>
            </a:r>
            <a:r>
              <a:rPr lang="tr-TR" sz="2000" dirty="0"/>
              <a:t> ve </a:t>
            </a:r>
            <a:r>
              <a:rPr lang="tr-TR" sz="2000" dirty="0">
                <a:solidFill>
                  <a:srgbClr val="FF0000"/>
                </a:solidFill>
              </a:rPr>
              <a:t>konumu</a:t>
            </a:r>
            <a:r>
              <a:rPr lang="tr-TR" sz="2000" dirty="0"/>
              <a:t>na göre il/ilçe milli </a:t>
            </a:r>
            <a:r>
              <a:rPr lang="tr-TR" sz="2000" dirty="0" smtClean="0"/>
              <a:t>eğitim müdürlüklerince </a:t>
            </a:r>
            <a:r>
              <a:rPr lang="tr-TR" sz="2000" dirty="0"/>
              <a:t>oluşturulan </a:t>
            </a:r>
            <a:r>
              <a:rPr lang="tr-TR" sz="2000" b="1" i="1" dirty="0"/>
              <a:t>ortaöğretim kayıt alanlarındaki </a:t>
            </a:r>
            <a:r>
              <a:rPr lang="tr-TR" sz="2000" dirty="0"/>
              <a:t>okullara </a:t>
            </a:r>
            <a:r>
              <a:rPr lang="tr-TR" sz="2000" dirty="0">
                <a:solidFill>
                  <a:srgbClr val="FF0000"/>
                </a:solidFill>
              </a:rPr>
              <a:t>öğrencilerin </a:t>
            </a:r>
            <a:r>
              <a:rPr lang="tr-TR" sz="2000" dirty="0" smtClean="0">
                <a:solidFill>
                  <a:srgbClr val="FF0000"/>
                </a:solidFill>
              </a:rPr>
              <a:t>ikamet adresleri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ortaokullarda </a:t>
            </a:r>
            <a:r>
              <a:rPr lang="tr-TR" sz="2000" dirty="0" err="1">
                <a:solidFill>
                  <a:srgbClr val="FF0000"/>
                </a:solidFill>
              </a:rPr>
              <a:t>bulunuşlukları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tercih önceliği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okul başarı puanları</a:t>
            </a:r>
            <a:r>
              <a:rPr lang="tr-TR" sz="2000" dirty="0"/>
              <a:t>, </a:t>
            </a:r>
            <a:r>
              <a:rPr lang="tr-TR" sz="2000" dirty="0" smtClean="0">
                <a:solidFill>
                  <a:srgbClr val="FF0000"/>
                </a:solidFill>
              </a:rPr>
              <a:t>devam-devamsızlık</a:t>
            </a:r>
            <a:r>
              <a:rPr lang="tr-TR" sz="2000" dirty="0" smtClean="0"/>
              <a:t> ve </a:t>
            </a:r>
            <a:r>
              <a:rPr lang="tr-TR" sz="2000" dirty="0">
                <a:solidFill>
                  <a:srgbClr val="FF0000"/>
                </a:solidFill>
              </a:rPr>
              <a:t>yaş kriterlerine göre değerlendirilerek yapılacaktır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tr-TR" sz="2000" b="1" u="sng" dirty="0">
                <a:solidFill>
                  <a:srgbClr val="FF0000"/>
                </a:solidFill>
              </a:rPr>
              <a:t>Tercih edilen lise </a:t>
            </a:r>
            <a:r>
              <a:rPr lang="tr-TR" sz="2000" b="1" u="sng" dirty="0" smtClean="0">
                <a:solidFill>
                  <a:srgbClr val="FF0000"/>
                </a:solidFill>
              </a:rPr>
              <a:t>bakımından; </a:t>
            </a:r>
          </a:p>
          <a:p>
            <a:pPr lvl="1" algn="just"/>
            <a:r>
              <a:rPr lang="tr-TR" sz="2000" dirty="0" smtClean="0"/>
              <a:t>i</a:t>
            </a:r>
            <a:r>
              <a:rPr lang="tr-TR" sz="2000" dirty="0"/>
              <a:t>. </a:t>
            </a:r>
            <a:r>
              <a:rPr lang="tr-TR" sz="2000" dirty="0">
                <a:solidFill>
                  <a:srgbClr val="FF0000"/>
                </a:solidFill>
              </a:rPr>
              <a:t>Öğrencilerin, ikamet adresine göre bulunduğu “Kayıt </a:t>
            </a:r>
            <a:r>
              <a:rPr lang="tr-TR" sz="2000" dirty="0" err="1">
                <a:solidFill>
                  <a:srgbClr val="FF0000"/>
                </a:solidFill>
              </a:rPr>
              <a:t>Alanı”ndan</a:t>
            </a:r>
            <a:r>
              <a:rPr lang="tr-TR" sz="2000" dirty="0">
                <a:solidFill>
                  <a:srgbClr val="FF0000"/>
                </a:solidFill>
              </a:rPr>
              <a:t> okul tercih </a:t>
            </a:r>
            <a:r>
              <a:rPr lang="tr-TR" sz="2000" dirty="0" smtClean="0">
                <a:solidFill>
                  <a:srgbClr val="FF0000"/>
                </a:solidFill>
              </a:rPr>
              <a:t>etmeleri durumunda</a:t>
            </a:r>
            <a:r>
              <a:rPr lang="tr-TR" sz="2000" dirty="0">
                <a:solidFill>
                  <a:srgbClr val="FF0000"/>
                </a:solidFill>
              </a:rPr>
              <a:t>, aynı okulu tercih eden “Komşu Kayıt </a:t>
            </a:r>
            <a:r>
              <a:rPr lang="tr-TR" sz="2000" dirty="0" err="1">
                <a:solidFill>
                  <a:srgbClr val="FF0000"/>
                </a:solidFill>
              </a:rPr>
              <a:t>Alanı”ndaki</a:t>
            </a:r>
            <a:r>
              <a:rPr lang="tr-TR" sz="2000" dirty="0">
                <a:solidFill>
                  <a:srgbClr val="FF0000"/>
                </a:solidFill>
              </a:rPr>
              <a:t> öğrencilerden; “Komşu </a:t>
            </a:r>
            <a:r>
              <a:rPr lang="tr-TR" sz="2000" dirty="0" smtClean="0">
                <a:solidFill>
                  <a:srgbClr val="FF0000"/>
                </a:solidFill>
              </a:rPr>
              <a:t>Kayıt </a:t>
            </a:r>
            <a:r>
              <a:rPr lang="tr-TR" sz="2000" dirty="0" err="1" smtClean="0">
                <a:solidFill>
                  <a:srgbClr val="FF0000"/>
                </a:solidFill>
              </a:rPr>
              <a:t>Alanı”ndaki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>
                <a:solidFill>
                  <a:srgbClr val="FF0000"/>
                </a:solidFill>
              </a:rPr>
              <a:t>öğrenciler de “Diğer” Kayıt Alanlarındaki öğrencilerden avantajlı olacaktır.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112" y="4767782"/>
            <a:ext cx="88296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437" y="396239"/>
            <a:ext cx="10179137" cy="5530735"/>
          </a:xfrm>
        </p:spPr>
        <p:txBody>
          <a:bodyPr>
            <a:normAutofit/>
          </a:bodyPr>
          <a:lstStyle/>
          <a:p>
            <a:pPr lvl="2" algn="just"/>
            <a:r>
              <a:rPr lang="tr-TR" sz="1800" dirty="0"/>
              <a:t>ii. Bulunduğu “Kayıt Alanında” bir ortaokulda okuyan öğrenci, “Komşu Kayıt </a:t>
            </a:r>
            <a:r>
              <a:rPr lang="tr-TR" sz="1800" dirty="0" err="1" smtClean="0"/>
              <a:t>Alanı”ndabir</a:t>
            </a:r>
            <a:r>
              <a:rPr lang="tr-TR" sz="1800" dirty="0" smtClean="0"/>
              <a:t> </a:t>
            </a:r>
            <a:r>
              <a:rPr lang="tr-TR" sz="1800" dirty="0"/>
              <a:t>ortaokulda okuyan öğrenciye göre; “Komşu Kayıt </a:t>
            </a:r>
            <a:r>
              <a:rPr lang="tr-TR" sz="1800" dirty="0" err="1"/>
              <a:t>Alanı”ndaki</a:t>
            </a:r>
            <a:r>
              <a:rPr lang="tr-TR" sz="1800" dirty="0"/>
              <a:t> öğrenci de “Diğer” </a:t>
            </a:r>
            <a:r>
              <a:rPr lang="tr-TR" sz="1800" dirty="0" smtClean="0"/>
              <a:t>Kayıt Alanlarında </a:t>
            </a:r>
            <a:r>
              <a:rPr lang="tr-TR" sz="1800" dirty="0"/>
              <a:t>okuyan öğrenciye göre avantajlıdır. Aynı Kayıt Alanında bir ortaokulda </a:t>
            </a:r>
            <a:r>
              <a:rPr lang="tr-TR" sz="1800" dirty="0" smtClean="0"/>
              <a:t>okuyan öğrencilerden </a:t>
            </a:r>
            <a:r>
              <a:rPr lang="tr-TR" sz="1800" dirty="0"/>
              <a:t>bulunduğu “Kayıt Alanında” bir ortaokulda dönem olarak fazla okuyan </a:t>
            </a:r>
            <a:r>
              <a:rPr lang="tr-TR" sz="1800" dirty="0" smtClean="0"/>
              <a:t>öğrenci az </a:t>
            </a:r>
            <a:r>
              <a:rPr lang="tr-TR" sz="1800" dirty="0"/>
              <a:t>okuyanlara göre daha avantajlı olacaktır.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96" y="2372243"/>
            <a:ext cx="8839200" cy="22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3288" y="229985"/>
            <a:ext cx="10390908" cy="6270568"/>
          </a:xfrm>
        </p:spPr>
        <p:txBody>
          <a:bodyPr>
            <a:normAutofit/>
          </a:bodyPr>
          <a:lstStyle/>
          <a:p>
            <a:pPr algn="just"/>
            <a:r>
              <a:rPr lang="tr-TR" sz="2000" b="1" i="1" dirty="0"/>
              <a:t>(Tayin, doğal afet, zorunlu nakile tabi olma, emekli olarak başka bir yere </a:t>
            </a:r>
            <a:r>
              <a:rPr lang="tr-TR" sz="2000" b="1" i="1" dirty="0" smtClean="0"/>
              <a:t>yerleşme nedenleriyle </a:t>
            </a:r>
            <a:r>
              <a:rPr lang="tr-TR" sz="2000" b="1" i="1" dirty="0"/>
              <a:t>il dışından gelenlerin çocukları; </a:t>
            </a:r>
            <a:r>
              <a:rPr lang="tr-TR" sz="2000" i="1" dirty="0"/>
              <a:t>Anne veya babası ayrılmış veya ölmüş, </a:t>
            </a:r>
            <a:r>
              <a:rPr lang="tr-TR" sz="2000" i="1" dirty="0" smtClean="0"/>
              <a:t>koruma </a:t>
            </a:r>
            <a:r>
              <a:rPr lang="tr-TR" sz="2000" i="1" dirty="0"/>
              <a:t>kararı verilen, </a:t>
            </a:r>
            <a:r>
              <a:rPr lang="tr-TR" sz="2000" i="1" dirty="0" smtClean="0"/>
              <a:t>koruyucu aile </a:t>
            </a:r>
            <a:r>
              <a:rPr lang="tr-TR" sz="2000" i="1" dirty="0"/>
              <a:t>yanına yerleştirilen veya </a:t>
            </a:r>
            <a:r>
              <a:rPr lang="tr-TR" sz="2000" b="1" i="1" dirty="0"/>
              <a:t>ikinci derece yakınlarının yanında ikamet edenler</a:t>
            </a:r>
            <a:r>
              <a:rPr lang="tr-TR" sz="2000" i="1" dirty="0"/>
              <a:t>; </a:t>
            </a:r>
            <a:r>
              <a:rPr lang="tr-TR" sz="2000" i="1" dirty="0" smtClean="0"/>
              <a:t>evlatlık </a:t>
            </a:r>
            <a:r>
              <a:rPr lang="tr-TR" sz="2000" i="1" dirty="0"/>
              <a:t>edinme </a:t>
            </a:r>
            <a:r>
              <a:rPr lang="tr-TR" sz="2000" i="1" dirty="0" smtClean="0"/>
              <a:t>öncesi bir </a:t>
            </a:r>
            <a:r>
              <a:rPr lang="tr-TR" sz="2000" i="1" dirty="0"/>
              <a:t>yıllık geçici bakım sürecinde olanlar; </a:t>
            </a:r>
            <a:r>
              <a:rPr lang="tr-TR" sz="2000" i="1" dirty="0" smtClean="0"/>
              <a:t>Çocuk </a:t>
            </a:r>
            <a:r>
              <a:rPr lang="tr-TR" sz="2000" i="1" dirty="0"/>
              <a:t>Koruma </a:t>
            </a:r>
            <a:r>
              <a:rPr lang="tr-TR" sz="2000" i="1" dirty="0" smtClean="0"/>
              <a:t>Kanunu kapsamında </a:t>
            </a:r>
            <a:r>
              <a:rPr lang="tr-TR" sz="2000" i="1" dirty="0"/>
              <a:t>eğitim veya </a:t>
            </a:r>
            <a:r>
              <a:rPr lang="tr-TR" sz="2000" i="1" dirty="0" smtClean="0"/>
              <a:t>Ailenin </a:t>
            </a:r>
            <a:r>
              <a:rPr lang="tr-TR" sz="2000" i="1" dirty="0"/>
              <a:t>Korunması ve Kadına Karşı Şiddetin Önlenmesine </a:t>
            </a:r>
            <a:r>
              <a:rPr lang="tr-TR" sz="2000" i="1" dirty="0" smtClean="0"/>
              <a:t>Dair Kanun </a:t>
            </a:r>
            <a:r>
              <a:rPr lang="tr-TR" sz="2000" i="1" dirty="0"/>
              <a:t>çerçevesinde ikameti geçici olarak değiştirilmek zorunda kalınanların bakmakla </a:t>
            </a:r>
            <a:r>
              <a:rPr lang="tr-TR" sz="2000" i="1" dirty="0" smtClean="0"/>
              <a:t>yükümlü olduğu </a:t>
            </a:r>
            <a:r>
              <a:rPr lang="tr-TR" sz="2000" i="1" dirty="0"/>
              <a:t>çocuklar; </a:t>
            </a:r>
            <a:r>
              <a:rPr lang="tr-TR" sz="2000" i="1" dirty="0" smtClean="0"/>
              <a:t>Terörle </a:t>
            </a:r>
            <a:r>
              <a:rPr lang="tr-TR" sz="2000" i="1" dirty="0"/>
              <a:t>Mücadele Kanunu, </a:t>
            </a:r>
            <a:r>
              <a:rPr lang="tr-TR" sz="2000" i="1" dirty="0" smtClean="0"/>
              <a:t>Nakdi </a:t>
            </a:r>
            <a:r>
              <a:rPr lang="tr-TR" sz="2000" i="1" dirty="0"/>
              <a:t>Tazminat ve Aylık Bağlanması Hakkında Kanun veya 2330 sayılı </a:t>
            </a:r>
            <a:r>
              <a:rPr lang="tr-TR" sz="2000" i="1" dirty="0" smtClean="0"/>
              <a:t>Kanun hükümleri </a:t>
            </a:r>
            <a:r>
              <a:rPr lang="tr-TR" sz="2000" i="1" dirty="0"/>
              <a:t>uygulanarak aylık bağlanmasını gerektiren kanunlar; </a:t>
            </a:r>
            <a:r>
              <a:rPr lang="tr-TR" sz="2000" i="1" dirty="0" smtClean="0"/>
              <a:t>Türkiye </a:t>
            </a:r>
            <a:r>
              <a:rPr lang="tr-TR" sz="2000" i="1" dirty="0"/>
              <a:t>Cumhuriyeti Emekli Sandığı Kanununun 56 </a:t>
            </a:r>
            <a:r>
              <a:rPr lang="tr-TR" sz="2000" i="1" dirty="0" err="1"/>
              <a:t>ncı</a:t>
            </a:r>
            <a:r>
              <a:rPr lang="tr-TR" sz="2000" i="1" dirty="0"/>
              <a:t>, mülga 45 inci ve 64 üncü maddeleri </a:t>
            </a:r>
            <a:r>
              <a:rPr lang="tr-TR" sz="2000" i="1" dirty="0" smtClean="0"/>
              <a:t>ile 31/5/2006 </a:t>
            </a:r>
            <a:r>
              <a:rPr lang="tr-TR" sz="2000" i="1" dirty="0"/>
              <a:t>tarihli ve 5510 sayılı Sosyal Sigortalar ve Genel Sağlık Sigortası Kanununun 47 </a:t>
            </a:r>
            <a:r>
              <a:rPr lang="tr-TR" sz="2000" i="1" dirty="0" err="1" smtClean="0"/>
              <a:t>nci</a:t>
            </a:r>
            <a:r>
              <a:rPr lang="tr-TR" sz="2000" i="1" dirty="0" smtClean="0"/>
              <a:t> maddesi </a:t>
            </a:r>
            <a:r>
              <a:rPr lang="tr-TR" sz="2000" i="1" dirty="0"/>
              <a:t>kapsamında harp veya vazife malulü sayılanlar ile 24/2/1968 tarihli ve 1005 </a:t>
            </a:r>
            <a:r>
              <a:rPr lang="tr-TR" sz="2000" i="1" dirty="0" smtClean="0"/>
              <a:t>sayılı İstiklal </a:t>
            </a:r>
            <a:r>
              <a:rPr lang="tr-TR" sz="2000" i="1" dirty="0"/>
              <a:t>Madalyası Verilmiş Bulunanlara Vatani Hizmet Tertibinden Şeref Aylığı </a:t>
            </a:r>
            <a:r>
              <a:rPr lang="tr-TR" sz="2000" i="1" dirty="0" smtClean="0"/>
              <a:t>Bağlanması </a:t>
            </a:r>
            <a:r>
              <a:rPr lang="tr-TR" sz="2000" i="1" dirty="0"/>
              <a:t>Hakkındaki Kanun kapsamında aylık bağlanan şehit ve gazi çocukları; 26/9/2004 tarihli ve </a:t>
            </a:r>
            <a:r>
              <a:rPr lang="tr-TR" sz="2000" i="1" dirty="0" smtClean="0"/>
              <a:t>5237 sayılı </a:t>
            </a:r>
            <a:r>
              <a:rPr lang="tr-TR" sz="2000" i="1" dirty="0"/>
              <a:t>Türk Ceza Kanununun 102 ila 105 inci maddeleri kapsamındaki suçların </a:t>
            </a:r>
            <a:r>
              <a:rPr lang="tr-TR" sz="2000" i="1" dirty="0" smtClean="0"/>
              <a:t>mağduru olanlar</a:t>
            </a:r>
            <a:r>
              <a:rPr lang="tr-TR" sz="2000" i="1" dirty="0"/>
              <a:t>; millî sporcu olan öğrenciler ile tutuklu ve hükümlü öğrenciler </a:t>
            </a:r>
            <a:r>
              <a:rPr lang="tr-TR" sz="2000" b="1" i="1" dirty="0" smtClean="0"/>
              <a:t>tercihlerini onaylattıkları </a:t>
            </a:r>
            <a:r>
              <a:rPr lang="tr-TR" sz="2000" b="1" i="1" dirty="0"/>
              <a:t>okul müdürlüğüne durumlarını belgelemeleri halinde bu madde </a:t>
            </a:r>
            <a:r>
              <a:rPr lang="tr-TR" sz="2000" b="1" i="1" dirty="0" smtClean="0"/>
              <a:t> Kapsamında puan </a:t>
            </a:r>
            <a:r>
              <a:rPr lang="tr-TR" sz="2000" b="1" i="1" dirty="0"/>
              <a:t>kaybına uğramazlar)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782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9379" y="155171"/>
            <a:ext cx="9938068" cy="6345382"/>
          </a:xfrm>
        </p:spPr>
        <p:txBody>
          <a:bodyPr/>
          <a:lstStyle/>
          <a:p>
            <a:pPr lvl="1"/>
            <a:r>
              <a:rPr lang="tr-TR" dirty="0" smtClean="0"/>
              <a:t>iii. Öğrencilerin </a:t>
            </a:r>
            <a:r>
              <a:rPr lang="tr-TR" dirty="0"/>
              <a:t>tercih sıralamaları yerleştirme bakımından avantaj sağlayacaktır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lvl="1" algn="just"/>
            <a:r>
              <a:rPr lang="tr-TR" dirty="0"/>
              <a:t>i</a:t>
            </a:r>
            <a:r>
              <a:rPr lang="tr-TR" dirty="0" smtClean="0"/>
              <a:t>v.</a:t>
            </a:r>
            <a:r>
              <a:rPr lang="tr-TR" dirty="0"/>
              <a:t> </a:t>
            </a:r>
            <a:r>
              <a:rPr lang="tr-TR" dirty="0" smtClean="0">
                <a:solidFill>
                  <a:srgbClr val="FF0000"/>
                </a:solidFill>
              </a:rPr>
              <a:t>Öğrencilerin </a:t>
            </a:r>
            <a:r>
              <a:rPr lang="tr-TR" dirty="0">
                <a:solidFill>
                  <a:srgbClr val="FF0000"/>
                </a:solidFill>
              </a:rPr>
              <a:t>Ortaokuldaki Başarı Puanı yerleştirmede değerlendirilecektir. </a:t>
            </a:r>
            <a:r>
              <a:rPr lang="tr-TR" dirty="0" smtClean="0">
                <a:solidFill>
                  <a:srgbClr val="FF0000"/>
                </a:solidFill>
              </a:rPr>
              <a:t>Ortaokul Başarı </a:t>
            </a:r>
            <a:r>
              <a:rPr lang="tr-TR" dirty="0">
                <a:solidFill>
                  <a:srgbClr val="FF0000"/>
                </a:solidFill>
              </a:rPr>
              <a:t>Puanı 80,00-100 başarı diliminde olan öğrenciler, 60,00-79,99 başarı diliminde </a:t>
            </a:r>
            <a:r>
              <a:rPr lang="tr-TR" dirty="0" smtClean="0">
                <a:solidFill>
                  <a:srgbClr val="FF0000"/>
                </a:solidFill>
              </a:rPr>
              <a:t>olan öğrencilere </a:t>
            </a:r>
            <a:r>
              <a:rPr lang="tr-TR" dirty="0">
                <a:solidFill>
                  <a:srgbClr val="FF0000"/>
                </a:solidFill>
              </a:rPr>
              <a:t>göre; 60,00-79,99 başarı diliminde olan öğrenciler de 60,00’ın altında </a:t>
            </a:r>
            <a:r>
              <a:rPr lang="tr-TR" dirty="0" smtClean="0">
                <a:solidFill>
                  <a:srgbClr val="FF0000"/>
                </a:solidFill>
              </a:rPr>
              <a:t>başarı diliminde </a:t>
            </a:r>
            <a:r>
              <a:rPr lang="tr-TR" dirty="0">
                <a:solidFill>
                  <a:srgbClr val="FF0000"/>
                </a:solidFill>
              </a:rPr>
              <a:t>olan öğrencilere göre daha avantajlı olacaktır.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189" y="635317"/>
            <a:ext cx="8846199" cy="229552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338" y="4627591"/>
            <a:ext cx="87820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0982" y="307571"/>
            <a:ext cx="10058400" cy="5603651"/>
          </a:xfrm>
        </p:spPr>
        <p:txBody>
          <a:bodyPr/>
          <a:lstStyle/>
          <a:p>
            <a:pPr lvl="1" algn="just"/>
            <a:r>
              <a:rPr lang="tr-TR" dirty="0"/>
              <a:t>v. </a:t>
            </a:r>
            <a:r>
              <a:rPr lang="tr-TR" dirty="0">
                <a:solidFill>
                  <a:srgbClr val="FF0000"/>
                </a:solidFill>
              </a:rPr>
              <a:t>Öğrencilerin sekizinci sınıfta okula devam durumları </a:t>
            </a:r>
            <a:r>
              <a:rPr lang="tr-TR" dirty="0" smtClean="0">
                <a:solidFill>
                  <a:srgbClr val="FF0000"/>
                </a:solidFill>
              </a:rPr>
              <a:t>yerleştirmede değerlendirilecektir</a:t>
            </a:r>
            <a:r>
              <a:rPr lang="tr-TR" dirty="0"/>
              <a:t>. Özürsüz devamsızlığı 0-5 gün olan öğrenciler 5,5-10 gün olanlara </a:t>
            </a:r>
            <a:r>
              <a:rPr lang="tr-TR" dirty="0" smtClean="0"/>
              <a:t>göre; 5,5-10 </a:t>
            </a:r>
            <a:r>
              <a:rPr lang="tr-TR" dirty="0"/>
              <a:t>gün devamsızlığı olan öğrenciler 10,5-15 gün olanlara göre; 10,5-15 gün </a:t>
            </a:r>
            <a:r>
              <a:rPr lang="tr-TR" dirty="0" smtClean="0"/>
              <a:t>devamsızlığı olan </a:t>
            </a:r>
            <a:r>
              <a:rPr lang="tr-TR" dirty="0"/>
              <a:t>öğrenciler 15,5-20 gün olanlara göre; 15,5-20 gün devamsızlığı olan öğrenciler de 20 </a:t>
            </a:r>
            <a:r>
              <a:rPr lang="tr-TR" dirty="0" smtClean="0"/>
              <a:t>gün üzeri </a:t>
            </a:r>
            <a:r>
              <a:rPr lang="tr-TR" dirty="0"/>
              <a:t>olanlara göre daha avantajlı olacaktır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lvl="1" algn="just"/>
            <a:r>
              <a:rPr lang="tr-TR" dirty="0"/>
              <a:t>vi. </a:t>
            </a:r>
            <a:r>
              <a:rPr lang="tr-TR" dirty="0">
                <a:solidFill>
                  <a:srgbClr val="FF0000"/>
                </a:solidFill>
              </a:rPr>
              <a:t>Yerel yerleştirmede son ölçüt olarak yaşça küçük olan öğrenciler </a:t>
            </a:r>
            <a:r>
              <a:rPr lang="tr-TR" dirty="0" smtClean="0">
                <a:solidFill>
                  <a:srgbClr val="FF0000"/>
                </a:solidFill>
              </a:rPr>
              <a:t>öncelikle yerleştirilecektir</a:t>
            </a:r>
            <a:r>
              <a:rPr lang="tr-TR" dirty="0"/>
              <a:t>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Öğrenciler</a:t>
            </a:r>
            <a:r>
              <a:rPr lang="tr-TR" dirty="0">
                <a:solidFill>
                  <a:srgbClr val="FF0000"/>
                </a:solidFill>
              </a:rPr>
              <a:t>, yerleştirme işlemleri sonucunda Yerel Yerleştirme İle Öğrenci Alan </a:t>
            </a:r>
            <a:r>
              <a:rPr lang="tr-TR" dirty="0" smtClean="0">
                <a:solidFill>
                  <a:srgbClr val="FF0000"/>
                </a:solidFill>
              </a:rPr>
              <a:t>Okul tercihine </a:t>
            </a:r>
            <a:r>
              <a:rPr lang="tr-TR" dirty="0">
                <a:solidFill>
                  <a:srgbClr val="FF0000"/>
                </a:solidFill>
              </a:rPr>
              <a:t>yerleşmiş ise pansiyonlu okul yerleştirmelerine yaptıkları tercihler </a:t>
            </a:r>
            <a:r>
              <a:rPr lang="tr-TR" dirty="0" smtClean="0">
                <a:solidFill>
                  <a:srgbClr val="FF0000"/>
                </a:solidFill>
              </a:rPr>
              <a:t>dikkate alınmayacaktır</a:t>
            </a:r>
            <a:r>
              <a:rPr lang="tr-TR" dirty="0">
                <a:solidFill>
                  <a:srgbClr val="FF0000"/>
                </a:solidFill>
              </a:rPr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012" y="1744633"/>
            <a:ext cx="7340137" cy="15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62545" y="266663"/>
            <a:ext cx="10191404" cy="5230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tr-TR" sz="3500" dirty="0" smtClean="0">
                <a:solidFill>
                  <a:srgbClr val="FF0000"/>
                </a:solidFill>
              </a:rPr>
              <a:t>OKUL MÜDÜRLÜKLERİNCE YAPILACAK İŞLEMLER</a:t>
            </a:r>
            <a:endParaRPr lang="tr-TR" sz="35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0407" y="944880"/>
            <a:ext cx="10673542" cy="5672051"/>
          </a:xfrm>
        </p:spPr>
        <p:txBody>
          <a:bodyPr>
            <a:noAutofit/>
          </a:bodyPr>
          <a:lstStyle/>
          <a:p>
            <a:pPr algn="just"/>
            <a:r>
              <a:rPr lang="tr-TR" sz="1900" b="1" dirty="0">
                <a:solidFill>
                  <a:srgbClr val="FF0000"/>
                </a:solidFill>
              </a:rPr>
              <a:t>Ortaokul / İmam Hatip Ortaokulu Müdürlüklerinin Yapacağı İşlemler:</a:t>
            </a:r>
          </a:p>
          <a:p>
            <a:pPr lvl="1" algn="just"/>
            <a:r>
              <a:rPr lang="tr-TR" sz="1900" dirty="0" smtClean="0"/>
              <a:t>Öğrencilerin </a:t>
            </a:r>
            <a:r>
              <a:rPr lang="tr-TR" sz="1900" dirty="0"/>
              <a:t>tercih ve talep </a:t>
            </a:r>
            <a:r>
              <a:rPr lang="tr-TR" sz="1900" dirty="0">
                <a:solidFill>
                  <a:srgbClr val="FF0000"/>
                </a:solidFill>
              </a:rPr>
              <a:t>başvurularını onaylamak</a:t>
            </a:r>
            <a:r>
              <a:rPr lang="tr-TR" sz="1900" dirty="0" smtClean="0"/>
              <a:t>,</a:t>
            </a:r>
            <a:r>
              <a:rPr lang="tr-TR" sz="1900" b="1" dirty="0"/>
              <a:t> </a:t>
            </a:r>
            <a:endParaRPr lang="tr-TR" sz="1900" b="1" dirty="0" smtClean="0"/>
          </a:p>
          <a:p>
            <a:pPr lvl="1" algn="just"/>
            <a:r>
              <a:rPr lang="tr-TR" sz="1900" dirty="0" smtClean="0"/>
              <a:t>Tercih </a:t>
            </a:r>
            <a:r>
              <a:rPr lang="tr-TR" sz="1900" dirty="0"/>
              <a:t>ve yerleştirme işlemleri ile ilgili okul idaresince ve rehber öğretmenlerle </a:t>
            </a:r>
            <a:r>
              <a:rPr lang="tr-TR" sz="1900" dirty="0" smtClean="0"/>
              <a:t>birlikte </a:t>
            </a:r>
            <a:r>
              <a:rPr lang="tr-TR" sz="1900" dirty="0" smtClean="0">
                <a:solidFill>
                  <a:srgbClr val="FF0000"/>
                </a:solidFill>
              </a:rPr>
              <a:t>velileri </a:t>
            </a:r>
            <a:r>
              <a:rPr lang="tr-TR" sz="1900" dirty="0">
                <a:solidFill>
                  <a:srgbClr val="FF0000"/>
                </a:solidFill>
              </a:rPr>
              <a:t>bilgilendirmek</a:t>
            </a:r>
            <a:r>
              <a:rPr lang="tr-TR" sz="1900" dirty="0"/>
              <a:t>,</a:t>
            </a:r>
          </a:p>
          <a:p>
            <a:pPr lvl="1" algn="just"/>
            <a:r>
              <a:rPr lang="tr-TR" sz="1900" dirty="0" smtClean="0"/>
              <a:t>Tercih </a:t>
            </a:r>
            <a:r>
              <a:rPr lang="tr-TR" sz="1900" dirty="0"/>
              <a:t>işlemlerini, öğrenci velisinin doldurduğu </a:t>
            </a:r>
            <a:r>
              <a:rPr lang="tr-TR" sz="1900" b="1" dirty="0"/>
              <a:t>“</a:t>
            </a:r>
            <a:r>
              <a:rPr lang="tr-TR" sz="1900" dirty="0"/>
              <a:t>Yerleştirme Tercihleri İçin Ön </a:t>
            </a:r>
            <a:r>
              <a:rPr lang="tr-TR" sz="1900" dirty="0" smtClean="0"/>
              <a:t>Çalışma Formu </a:t>
            </a:r>
            <a:r>
              <a:rPr lang="tr-TR" sz="1900" dirty="0"/>
              <a:t>EK-1</a:t>
            </a:r>
            <a:r>
              <a:rPr lang="tr-TR" sz="1900" b="1" dirty="0"/>
              <a:t>”e </a:t>
            </a:r>
            <a:r>
              <a:rPr lang="tr-TR" sz="1900" dirty="0"/>
              <a:t>bağlı kalarak </a:t>
            </a:r>
            <a:r>
              <a:rPr lang="tr-TR" sz="1900" b="1" dirty="0"/>
              <a:t>02-13 Temmuz 2018 </a:t>
            </a:r>
            <a:r>
              <a:rPr lang="tr-TR" sz="1900" dirty="0"/>
              <a:t>tarihleri arasında yapmak ve onaylamak,</a:t>
            </a:r>
          </a:p>
          <a:p>
            <a:pPr lvl="1" algn="just"/>
            <a:r>
              <a:rPr lang="tr-TR" sz="1900" dirty="0" smtClean="0">
                <a:solidFill>
                  <a:srgbClr val="FF0000"/>
                </a:solidFill>
              </a:rPr>
              <a:t>Elektronik </a:t>
            </a:r>
            <a:r>
              <a:rPr lang="tr-TR" sz="1900" dirty="0">
                <a:solidFill>
                  <a:srgbClr val="FF0000"/>
                </a:solidFill>
              </a:rPr>
              <a:t>ortamda onaylanan tercih bilgilerinin 2 (iki) nüsha çıktısını alıp </a:t>
            </a:r>
            <a:r>
              <a:rPr lang="tr-TR" sz="1900" dirty="0" smtClean="0">
                <a:solidFill>
                  <a:srgbClr val="FF0000"/>
                </a:solidFill>
              </a:rPr>
              <a:t>veliye imzalattıktan </a:t>
            </a:r>
            <a:r>
              <a:rPr lang="tr-TR" sz="1900" dirty="0">
                <a:solidFill>
                  <a:srgbClr val="FF0000"/>
                </a:solidFill>
              </a:rPr>
              <a:t>sonra 1 (bir) nüshasını okulda saklayıp, diğer nüshasını veliye vermek,</a:t>
            </a:r>
          </a:p>
          <a:p>
            <a:pPr lvl="1" algn="just"/>
            <a:r>
              <a:rPr lang="tr-TR" sz="1900" dirty="0" smtClean="0"/>
              <a:t>Kayıt </a:t>
            </a:r>
            <a:r>
              <a:rPr lang="tr-TR" sz="1900" dirty="0"/>
              <a:t>alanındaki bir ortaokula bu kılavuzun 1.5.2. maddesinin b) fıkrasında </a:t>
            </a:r>
            <a:r>
              <a:rPr lang="tr-TR" sz="1900" dirty="0" smtClean="0"/>
              <a:t>sayılan nedenlerle </a:t>
            </a:r>
            <a:r>
              <a:rPr lang="tr-TR" sz="1900" dirty="0"/>
              <a:t>sonradan gelen öğrencilerin</a:t>
            </a:r>
            <a:r>
              <a:rPr lang="tr-TR" sz="1900" b="1" dirty="0"/>
              <a:t>, </a:t>
            </a:r>
            <a:r>
              <a:rPr lang="tr-TR" sz="1900" dirty="0"/>
              <a:t>durumlarını belgelemeleri halinde, tercih </a:t>
            </a:r>
            <a:r>
              <a:rPr lang="tr-TR" sz="1900" dirty="0" smtClean="0"/>
              <a:t>onaylama </a:t>
            </a:r>
            <a:r>
              <a:rPr lang="nb-NO" sz="1900" dirty="0" smtClean="0"/>
              <a:t>ekranına </a:t>
            </a:r>
            <a:r>
              <a:rPr lang="nb-NO" sz="1900" dirty="0"/>
              <a:t>işlemek ve belgeleri saklamak,</a:t>
            </a:r>
          </a:p>
          <a:p>
            <a:pPr lvl="1" algn="just"/>
            <a:r>
              <a:rPr lang="tr-TR" sz="1900" dirty="0" smtClean="0">
                <a:solidFill>
                  <a:srgbClr val="FF0000"/>
                </a:solidFill>
              </a:rPr>
              <a:t>Tercih </a:t>
            </a:r>
            <a:r>
              <a:rPr lang="tr-TR" sz="1900" dirty="0">
                <a:solidFill>
                  <a:srgbClr val="FF0000"/>
                </a:solidFill>
              </a:rPr>
              <a:t>yapması gereken tüm öğrencileri bilgilendirmek, yapılan tercih başvurularını </a:t>
            </a:r>
            <a:r>
              <a:rPr lang="tr-TR" sz="1900" dirty="0" smtClean="0">
                <a:solidFill>
                  <a:srgbClr val="FF0000"/>
                </a:solidFill>
              </a:rPr>
              <a:t>kontrol etmek</a:t>
            </a:r>
            <a:r>
              <a:rPr lang="tr-TR" sz="1900" dirty="0">
                <a:solidFill>
                  <a:srgbClr val="FF0000"/>
                </a:solidFill>
              </a:rPr>
              <a:t>, </a:t>
            </a:r>
            <a:r>
              <a:rPr lang="tr-TR" sz="1900" b="1" dirty="0">
                <a:solidFill>
                  <a:srgbClr val="FF0000"/>
                </a:solidFill>
              </a:rPr>
              <a:t>tercih yapmayanları uyararak tüm öğrencilerin tercih yapmasını sağlamak</a:t>
            </a:r>
            <a:r>
              <a:rPr lang="tr-TR" sz="1900" b="1" dirty="0" smtClean="0">
                <a:solidFill>
                  <a:srgbClr val="FF0000"/>
                </a:solidFill>
              </a:rPr>
              <a:t>,</a:t>
            </a:r>
            <a:endParaRPr lang="tr-TR" sz="1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166255"/>
            <a:ext cx="12108873" cy="669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39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4029" y="532015"/>
            <a:ext cx="10956175" cy="6101541"/>
          </a:xfrm>
        </p:spPr>
        <p:txBody>
          <a:bodyPr>
            <a:noAutofit/>
          </a:bodyPr>
          <a:lstStyle/>
          <a:p>
            <a:pPr lvl="1" algn="just"/>
            <a:r>
              <a:rPr lang="tr-TR" sz="2000" dirty="0" smtClean="0"/>
              <a:t>Tercih </a:t>
            </a:r>
            <a:r>
              <a:rPr lang="tr-TR" sz="2000" dirty="0"/>
              <a:t>onaylama işlemi tamamlandıktan sonra düzeltme veya iptal işlemi için takvimde belirtilen tercih süreleri içerisinde okul müdürlüğüne başvurarak başvurunun düzeltilmesi veya iptal talebinde bulunan </a:t>
            </a:r>
            <a:r>
              <a:rPr lang="tr-TR" sz="2000" dirty="0">
                <a:solidFill>
                  <a:srgbClr val="FF0000"/>
                </a:solidFill>
              </a:rPr>
              <a:t>velilerden düzeltme/iptal taleplerini almak, işlemleri gerçekleştirmek ve belgeleri saklamak,</a:t>
            </a:r>
          </a:p>
          <a:p>
            <a:pPr lvl="1" algn="just"/>
            <a:r>
              <a:rPr lang="tr-TR" sz="2000" dirty="0" smtClean="0"/>
              <a:t>İlköğretim </a:t>
            </a:r>
            <a:r>
              <a:rPr lang="tr-TR" sz="2000" dirty="0"/>
              <a:t>programını takip eden özel eğitim ihtiyacı olan 8’inci sınıf öğrencilerini, sürece ilişkin iş ve işlemlerin yürütülebilmesi amacıyla, </a:t>
            </a:r>
            <a:r>
              <a:rPr lang="tr-TR" sz="2000" dirty="0">
                <a:solidFill>
                  <a:srgbClr val="FF0000"/>
                </a:solidFill>
              </a:rPr>
              <a:t>okulun bulunduğu bölgede hizmet veren rehberlik ve araştırma merkezine yönlendirmek,</a:t>
            </a:r>
          </a:p>
          <a:p>
            <a:pPr lvl="1" algn="just"/>
            <a:r>
              <a:rPr lang="tr-TR" sz="2000" dirty="0" smtClean="0">
                <a:solidFill>
                  <a:srgbClr val="FF0000"/>
                </a:solidFill>
              </a:rPr>
              <a:t>Yerleştirmeye </a:t>
            </a:r>
            <a:r>
              <a:rPr lang="tr-TR" sz="2000" dirty="0">
                <a:solidFill>
                  <a:srgbClr val="FF0000"/>
                </a:solidFill>
              </a:rPr>
              <a:t>Esas Nakil Tercih Başvurularını almak, başvurularını onaylayarak çıktısının onaylı bir örneğini öğrenci velisine vermek,</a:t>
            </a:r>
          </a:p>
          <a:p>
            <a:pPr lvl="1" algn="just"/>
            <a:r>
              <a:rPr lang="tr-TR" sz="2000" dirty="0" smtClean="0"/>
              <a:t>Kendi </a:t>
            </a:r>
            <a:r>
              <a:rPr lang="tr-TR" sz="2000" dirty="0"/>
              <a:t>okulunun öğrencilerinin yanı sıra </a:t>
            </a:r>
            <a:r>
              <a:rPr lang="tr-TR" sz="2000" dirty="0">
                <a:solidFill>
                  <a:srgbClr val="FF0000"/>
                </a:solidFill>
              </a:rPr>
              <a:t>il içi ya da il dışından müracaat eden her öğrencinin tercih başvurularını onaylamak, belgelerini saklamak</a:t>
            </a:r>
            <a:r>
              <a:rPr lang="tr-TR" sz="2000" dirty="0"/>
              <a:t>,</a:t>
            </a:r>
          </a:p>
          <a:p>
            <a:pPr lvl="1" algn="just"/>
            <a:r>
              <a:rPr lang="tr-TR" sz="2000" dirty="0" smtClean="0">
                <a:solidFill>
                  <a:srgbClr val="FF0000"/>
                </a:solidFill>
              </a:rPr>
              <a:t>Öğrenimlerinin </a:t>
            </a:r>
            <a:r>
              <a:rPr lang="tr-TR" sz="2000" dirty="0">
                <a:solidFill>
                  <a:srgbClr val="FF0000"/>
                </a:solidFill>
              </a:rPr>
              <a:t>bir bölümünü herhangi bir sebeple yurt dışında geçirmiş ve hâlen yurt içinde e- Okul sistemine kayıtlı olarak 8’inci sınıfa devam eden öğrencilerin yurt dışı eğitim-öğretim bilgilerine ilişkin denklik kayıtlarını e-Okul sistemine işlemek,</a:t>
            </a:r>
          </a:p>
          <a:p>
            <a:pPr lvl="1" algn="just"/>
            <a:r>
              <a:rPr lang="tr-TR" sz="2000" b="1" dirty="0" smtClean="0">
                <a:solidFill>
                  <a:srgbClr val="FF0000"/>
                </a:solidFill>
              </a:rPr>
              <a:t>e-Okul </a:t>
            </a:r>
            <a:r>
              <a:rPr lang="tr-TR" sz="2000" b="1" dirty="0">
                <a:solidFill>
                  <a:srgbClr val="FF0000"/>
                </a:solidFill>
              </a:rPr>
              <a:t>sistemi üzerinde tüm 8</a:t>
            </a:r>
            <a:r>
              <a:rPr lang="tr-TR" sz="2000" b="1" dirty="0" smtClean="0">
                <a:solidFill>
                  <a:srgbClr val="FF0000"/>
                </a:solidFill>
              </a:rPr>
              <a:t>. sınıf </a:t>
            </a:r>
            <a:r>
              <a:rPr lang="tr-TR" sz="2000" b="1" dirty="0">
                <a:solidFill>
                  <a:srgbClr val="FF0000"/>
                </a:solidFill>
              </a:rPr>
              <a:t>öğrencilerinin 6, 7 ve </a:t>
            </a:r>
            <a:r>
              <a:rPr lang="tr-TR" sz="2000" b="1" dirty="0" smtClean="0">
                <a:solidFill>
                  <a:srgbClr val="FF0000"/>
                </a:solidFill>
              </a:rPr>
              <a:t>8’inci sınıf Yıl Sonu </a:t>
            </a:r>
            <a:r>
              <a:rPr lang="tr-TR" sz="2000" b="1" dirty="0">
                <a:solidFill>
                  <a:srgbClr val="FF0000"/>
                </a:solidFill>
              </a:rPr>
              <a:t>Başarı Puanlarını kontrol ederek varsa eksiklikleri doğru bir şekilde tamamlamak.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196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0611" y="631767"/>
            <a:ext cx="9734001" cy="5279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  Ortaöğretim </a:t>
            </a:r>
            <a:r>
              <a:rPr lang="tr-TR" sz="2000" b="1" dirty="0">
                <a:solidFill>
                  <a:srgbClr val="FF0000"/>
                </a:solidFill>
              </a:rPr>
              <a:t>Okul Müdürlüklerinin Yapacağı İşlemler</a:t>
            </a:r>
            <a:r>
              <a:rPr lang="tr-TR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tr-TR" sz="2000" b="1" dirty="0">
              <a:solidFill>
                <a:srgbClr val="FF0000"/>
              </a:solidFill>
            </a:endParaRPr>
          </a:p>
          <a:p>
            <a:pPr algn="just"/>
            <a:r>
              <a:rPr lang="tr-TR" sz="2000" dirty="0" smtClean="0"/>
              <a:t>Merkezî </a:t>
            </a:r>
            <a:r>
              <a:rPr lang="tr-TR" sz="2000" dirty="0"/>
              <a:t>sınav puanı ile öğrenci alan pansiyonlu okulları kazanarak kayıtlarını yaptıran </a:t>
            </a:r>
            <a:r>
              <a:rPr lang="tr-TR" sz="2000" dirty="0" smtClean="0"/>
              <a:t>ve </a:t>
            </a:r>
            <a:r>
              <a:rPr lang="tr-TR" sz="2000" dirty="0" smtClean="0">
                <a:solidFill>
                  <a:srgbClr val="FF0000"/>
                </a:solidFill>
              </a:rPr>
              <a:t>parasız </a:t>
            </a:r>
            <a:r>
              <a:rPr lang="tr-TR" sz="2000" dirty="0">
                <a:solidFill>
                  <a:srgbClr val="FF0000"/>
                </a:solidFill>
              </a:rPr>
              <a:t>yatılı olarak öğrenim görmek isteyen öğrencilere Millî Eğitim Bakanlığına Bağlı </a:t>
            </a:r>
            <a:r>
              <a:rPr lang="tr-TR" sz="2000" dirty="0" smtClean="0">
                <a:solidFill>
                  <a:srgbClr val="FF0000"/>
                </a:solidFill>
              </a:rPr>
              <a:t>Resmi Okullarda </a:t>
            </a:r>
            <a:r>
              <a:rPr lang="tr-TR" sz="2000" dirty="0">
                <a:solidFill>
                  <a:srgbClr val="FF0000"/>
                </a:solidFill>
              </a:rPr>
              <a:t>Yatılılık, Bursluluk, Sosyal Yardımlar ve Okul Pansiyonları </a:t>
            </a:r>
            <a:r>
              <a:rPr lang="tr-TR" sz="2000" dirty="0" smtClean="0">
                <a:solidFill>
                  <a:srgbClr val="FF0000"/>
                </a:solidFill>
              </a:rPr>
              <a:t>Yönetmeliği hükümlerine </a:t>
            </a:r>
            <a:r>
              <a:rPr lang="tr-TR" sz="2000" dirty="0">
                <a:solidFill>
                  <a:srgbClr val="FF0000"/>
                </a:solidFill>
              </a:rPr>
              <a:t>göre rehberlik yapmak,</a:t>
            </a:r>
          </a:p>
          <a:p>
            <a:pPr algn="just"/>
            <a:r>
              <a:rPr lang="tr-TR" sz="2000" b="1" dirty="0"/>
              <a:t>b) </a:t>
            </a:r>
            <a:r>
              <a:rPr lang="tr-TR" sz="2000" dirty="0"/>
              <a:t>Pansiyonlu ortaöğretim kurumlarınca Millî Eğitim Bakanlığına Bağlı Resmi </a:t>
            </a:r>
            <a:r>
              <a:rPr lang="tr-TR" sz="2000" dirty="0" smtClean="0"/>
              <a:t>Okullarda Yatılılık</a:t>
            </a:r>
            <a:r>
              <a:rPr lang="tr-TR" sz="2000" dirty="0"/>
              <a:t>, Bursluluk, Sosyal Yardımlar ve Okul Pansiyonları Yönetmeliği hükümlerine </a:t>
            </a:r>
            <a:r>
              <a:rPr lang="tr-TR" sz="2000" dirty="0" smtClean="0"/>
              <a:t>göre </a:t>
            </a:r>
            <a:r>
              <a:rPr lang="tr-TR" sz="2000" dirty="0" smtClean="0">
                <a:solidFill>
                  <a:srgbClr val="FF0000"/>
                </a:solidFill>
              </a:rPr>
              <a:t>pansiyonda </a:t>
            </a:r>
            <a:r>
              <a:rPr lang="tr-TR" sz="2000" dirty="0">
                <a:solidFill>
                  <a:srgbClr val="FF0000"/>
                </a:solidFill>
              </a:rPr>
              <a:t>barındıracağı parasız yatılı öğrenci kontenjanını cinsiyete göre elektronik </a:t>
            </a:r>
            <a:r>
              <a:rPr lang="tr-TR" sz="2000" dirty="0" smtClean="0">
                <a:solidFill>
                  <a:srgbClr val="FF0000"/>
                </a:solidFill>
              </a:rPr>
              <a:t>ortama süresi </a:t>
            </a:r>
            <a:r>
              <a:rPr lang="tr-TR" sz="2000" dirty="0">
                <a:solidFill>
                  <a:srgbClr val="FF0000"/>
                </a:solidFill>
              </a:rPr>
              <a:t>içerisinde işlemek,</a:t>
            </a:r>
          </a:p>
          <a:p>
            <a:pPr algn="just"/>
            <a:r>
              <a:rPr lang="tr-TR" sz="2000" b="1" dirty="0"/>
              <a:t>c) </a:t>
            </a:r>
            <a:r>
              <a:rPr lang="tr-TR" sz="2000" dirty="0">
                <a:solidFill>
                  <a:srgbClr val="FF0000"/>
                </a:solidFill>
              </a:rPr>
              <a:t>Yatılılığa başvuran öğrencilerin başvurularını okul yatılılık ve bursluluk </a:t>
            </a:r>
            <a:r>
              <a:rPr lang="tr-TR" sz="2000" dirty="0" smtClean="0">
                <a:solidFill>
                  <a:srgbClr val="FF0000"/>
                </a:solidFill>
              </a:rPr>
              <a:t>komisyonu marifetiyle </a:t>
            </a:r>
            <a:r>
              <a:rPr lang="tr-TR" sz="2000" dirty="0">
                <a:solidFill>
                  <a:srgbClr val="FF0000"/>
                </a:solidFill>
              </a:rPr>
              <a:t>değerlendirmek, uygun görülen öğrencileri yatılılığa yerleştirmek, kayıtlarını </a:t>
            </a:r>
            <a:r>
              <a:rPr lang="tr-TR" sz="2000" dirty="0" smtClean="0">
                <a:solidFill>
                  <a:srgbClr val="FF0000"/>
                </a:solidFill>
              </a:rPr>
              <a:t>e-pansiyon modülüne </a:t>
            </a:r>
            <a:r>
              <a:rPr lang="tr-TR" sz="2000" dirty="0">
                <a:solidFill>
                  <a:srgbClr val="FF0000"/>
                </a:solidFill>
              </a:rPr>
              <a:t>işlemek.</a:t>
            </a:r>
          </a:p>
        </p:txBody>
      </p:sp>
    </p:spTree>
    <p:extLst>
      <p:ext uri="{BB962C8B-B14F-4D97-AF65-F5344CB8AC3E}">
        <p14:creationId xmlns:p14="http://schemas.microsoft.com/office/powerpoint/2010/main" val="10209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54480" y="349790"/>
            <a:ext cx="9950132" cy="656050"/>
          </a:xfrm>
          <a:solidFill>
            <a:srgbClr val="FFFF00"/>
          </a:solidFill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YERLEŞTİRME SONUÇLARININ AÇIKLANMASI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6415" y="1360516"/>
            <a:ext cx="10058197" cy="3777622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/>
              <a:t>Yerleştirme </a:t>
            </a:r>
            <a:r>
              <a:rPr lang="tr-TR" sz="2000" dirty="0"/>
              <a:t>sonuçları </a:t>
            </a:r>
            <a:r>
              <a:rPr lang="tr-TR" sz="2000" b="1" dirty="0"/>
              <a:t>30 Temmuz 2018 </a:t>
            </a:r>
            <a:r>
              <a:rPr lang="tr-TR" sz="2000" dirty="0"/>
              <a:t>tarihinde </a:t>
            </a:r>
            <a:r>
              <a:rPr lang="tr-TR" sz="2000" b="1" i="1" dirty="0">
                <a:solidFill>
                  <a:srgbClr val="FF0000"/>
                </a:solidFill>
              </a:rPr>
              <a:t>http://www.meb.gov.tr </a:t>
            </a:r>
            <a:r>
              <a:rPr lang="tr-TR" sz="2000" b="1" i="1" dirty="0"/>
              <a:t>ve </a:t>
            </a:r>
            <a:r>
              <a:rPr lang="tr-TR" sz="2000" b="1" i="1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tr-TR" sz="2000" b="1" i="1" dirty="0" smtClean="0">
                <a:solidFill>
                  <a:srgbClr val="FF0000"/>
                </a:solidFill>
                <a:hlinkClick r:id="rId2"/>
              </a:rPr>
              <a:t>e-okul</a:t>
            </a:r>
            <a:r>
              <a:rPr lang="tr-TR" sz="2000" b="1" i="1" dirty="0" smtClean="0">
                <a:solidFill>
                  <a:srgbClr val="FF0000"/>
                </a:solidFill>
              </a:rPr>
              <a:t>.meb.gov.tr </a:t>
            </a:r>
            <a:r>
              <a:rPr lang="tr-TR" sz="2000" dirty="0"/>
              <a:t>adreslerinde ilan edilecektir</a:t>
            </a:r>
            <a:r>
              <a:rPr lang="tr-TR" sz="2000" dirty="0" smtClean="0"/>
              <a:t>.</a:t>
            </a:r>
          </a:p>
          <a:p>
            <a:pPr marL="0" indent="0" algn="just">
              <a:buNone/>
            </a:pPr>
            <a:endParaRPr lang="tr-TR" sz="2000" dirty="0"/>
          </a:p>
          <a:p>
            <a:pPr algn="just"/>
            <a:r>
              <a:rPr lang="tr-TR" sz="2000" dirty="0" smtClean="0"/>
              <a:t>Öğrenciler</a:t>
            </a:r>
            <a:r>
              <a:rPr lang="tr-TR" sz="2000" dirty="0"/>
              <a:t>, TC kimlik numarası ve doğum tarihiyle sonuç bilgilerini </a:t>
            </a:r>
            <a:r>
              <a:rPr lang="tr-TR" sz="2000" dirty="0" smtClean="0"/>
              <a:t>sorgulayabilecektir. </a:t>
            </a:r>
            <a:r>
              <a:rPr lang="tr-TR" sz="2000" dirty="0" smtClean="0">
                <a:solidFill>
                  <a:srgbClr val="FF0000"/>
                </a:solidFill>
              </a:rPr>
              <a:t>Öğrencilere </a:t>
            </a:r>
            <a:r>
              <a:rPr lang="tr-TR" sz="2000" dirty="0">
                <a:solidFill>
                  <a:srgbClr val="FF0000"/>
                </a:solidFill>
              </a:rPr>
              <a:t>sonuç belgesi gönderilmeyecektir</a:t>
            </a:r>
            <a:r>
              <a:rPr lang="tr-TR" sz="2000" dirty="0" smtClean="0"/>
              <a:t>.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/>
            <a:r>
              <a:rPr lang="tr-TR" sz="2000" dirty="0" smtClean="0"/>
              <a:t>Yerleştirme sonuçlarına </a:t>
            </a:r>
            <a:r>
              <a:rPr lang="tr-TR" sz="2000" dirty="0"/>
              <a:t>ilişkin </a:t>
            </a:r>
            <a:r>
              <a:rPr lang="tr-TR" sz="2000" dirty="0">
                <a:solidFill>
                  <a:srgbClr val="FF0000"/>
                </a:solidFill>
              </a:rPr>
              <a:t>10 günlük dava açma süresi, sonuçların ilan edildiği tarihi izleyen </a:t>
            </a:r>
            <a:r>
              <a:rPr lang="tr-TR" sz="2000" dirty="0" smtClean="0">
                <a:solidFill>
                  <a:srgbClr val="FF0000"/>
                </a:solidFill>
              </a:rPr>
              <a:t>günden itibaren </a:t>
            </a:r>
            <a:r>
              <a:rPr lang="tr-TR" sz="2000" dirty="0">
                <a:solidFill>
                  <a:srgbClr val="FF0000"/>
                </a:solidFill>
              </a:rPr>
              <a:t>başlar </a:t>
            </a:r>
            <a:r>
              <a:rPr lang="tr-TR" sz="2000" dirty="0"/>
              <a:t>ve sonuçlara yapılacak itiraz başvuruları, işlemeye başlayan dava açma </a:t>
            </a:r>
            <a:r>
              <a:rPr lang="tr-TR" sz="2000" dirty="0" smtClean="0"/>
              <a:t>süresini etkilemez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0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0612" y="191848"/>
            <a:ext cx="9792190" cy="62279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r-TR" sz="3000" b="1" dirty="0">
                <a:solidFill>
                  <a:srgbClr val="FF0000"/>
                </a:solidFill>
              </a:rPr>
              <a:t>OKUL TANITIM BİLGİLERİ, KAYIT VE NAKİL İŞLEMLERİ</a:t>
            </a:r>
            <a:endParaRPr lang="tr-TR" sz="3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33495" y="1194262"/>
            <a:ext cx="9863253" cy="54143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/>
              <a:t>  </a:t>
            </a:r>
            <a:r>
              <a:rPr lang="tr-TR" sz="2000" b="1" dirty="0" smtClean="0">
                <a:solidFill>
                  <a:srgbClr val="FF0000"/>
                </a:solidFill>
              </a:rPr>
              <a:t>OKUL </a:t>
            </a:r>
            <a:r>
              <a:rPr lang="tr-TR" sz="2000" b="1" dirty="0">
                <a:solidFill>
                  <a:srgbClr val="FF0000"/>
                </a:solidFill>
              </a:rPr>
              <a:t>ADLARI VE TERCİH KODLARI</a:t>
            </a:r>
          </a:p>
          <a:p>
            <a:pPr algn="just"/>
            <a:r>
              <a:rPr lang="tr-TR" sz="2000" dirty="0"/>
              <a:t>Öğrenci ve velisi, okulların genel ve özel başvuru şartlarına dikkat ederek istek sırasına </a:t>
            </a:r>
            <a:r>
              <a:rPr lang="tr-TR" sz="2000" dirty="0" smtClean="0"/>
              <a:t>göre farklı </a:t>
            </a:r>
            <a:r>
              <a:rPr lang="tr-TR" sz="2000" dirty="0"/>
              <a:t>il ve ilçelerdeki okullar da dâhil olmak üzere okul türlerine göre okul </a:t>
            </a:r>
            <a:r>
              <a:rPr lang="tr-TR" sz="2000" dirty="0" smtClean="0"/>
              <a:t>tercihi yapabilecektir</a:t>
            </a:r>
            <a:r>
              <a:rPr lang="tr-TR" sz="2000" dirty="0"/>
              <a:t>. </a:t>
            </a:r>
            <a:r>
              <a:rPr lang="tr-TR" sz="2000" dirty="0">
                <a:solidFill>
                  <a:srgbClr val="FF0000"/>
                </a:solidFill>
              </a:rPr>
              <a:t>Okulların tanıtım bilgileri, okulların bağlı olduğu ilgili genel müdürlüklerin </a:t>
            </a:r>
            <a:r>
              <a:rPr lang="tr-TR" sz="2000" dirty="0" smtClean="0">
                <a:solidFill>
                  <a:srgbClr val="FF0000"/>
                </a:solidFill>
              </a:rPr>
              <a:t>web sayfalarında </a:t>
            </a:r>
            <a:r>
              <a:rPr lang="tr-TR" sz="2000" dirty="0">
                <a:solidFill>
                  <a:srgbClr val="FF0000"/>
                </a:solidFill>
              </a:rPr>
              <a:t>yayımlanacaktır</a:t>
            </a:r>
            <a:r>
              <a:rPr lang="tr-TR" sz="2000" dirty="0"/>
              <a:t>.</a:t>
            </a:r>
          </a:p>
          <a:p>
            <a:pPr lvl="1" algn="just"/>
            <a:r>
              <a:rPr lang="tr-TR" sz="2000" dirty="0" smtClean="0">
                <a:solidFill>
                  <a:srgbClr val="FF0000"/>
                </a:solidFill>
              </a:rPr>
              <a:t>Ortaöğretim </a:t>
            </a:r>
            <a:r>
              <a:rPr lang="tr-TR" sz="2000" dirty="0">
                <a:solidFill>
                  <a:srgbClr val="FF0000"/>
                </a:solidFill>
              </a:rPr>
              <a:t>Genel Müdürlüğüne bağlı </a:t>
            </a:r>
            <a:r>
              <a:rPr lang="tr-TR" sz="2000" b="1" dirty="0"/>
              <a:t>Fen Liseleri ve Sosyal Bilimler Liseleri ile </a:t>
            </a:r>
            <a:r>
              <a:rPr lang="tr-TR" sz="2000" b="1" dirty="0" smtClean="0"/>
              <a:t>özel program </a:t>
            </a:r>
            <a:r>
              <a:rPr lang="tr-TR" sz="2000" b="1" dirty="0"/>
              <a:t>ve proje uygulayan Anadolu Liseleri </a:t>
            </a:r>
            <a:r>
              <a:rPr lang="tr-TR" sz="2000" dirty="0"/>
              <a:t>(Tablo–1),</a:t>
            </a:r>
          </a:p>
          <a:p>
            <a:pPr lvl="1" algn="just"/>
            <a:r>
              <a:rPr lang="tr-TR" sz="2000" dirty="0" smtClean="0">
                <a:solidFill>
                  <a:srgbClr val="FF0000"/>
                </a:solidFill>
              </a:rPr>
              <a:t>Mesleki </a:t>
            </a:r>
            <a:r>
              <a:rPr lang="tr-TR" sz="2000" dirty="0">
                <a:solidFill>
                  <a:srgbClr val="FF0000"/>
                </a:solidFill>
              </a:rPr>
              <a:t>ve Teknik Eğitim Genel Müdürlüğüne bağlı </a:t>
            </a:r>
            <a:r>
              <a:rPr lang="tr-TR" sz="2000" b="1" dirty="0"/>
              <a:t>özel program ve proje </a:t>
            </a:r>
            <a:r>
              <a:rPr lang="tr-TR" sz="2000" b="1" dirty="0" smtClean="0"/>
              <a:t>uygulayan Mesleki </a:t>
            </a:r>
            <a:r>
              <a:rPr lang="tr-TR" sz="2000" b="1" dirty="0"/>
              <a:t>ve Teknik Anadolu Liselerinin Anadolu Teknik Programları </a:t>
            </a:r>
            <a:r>
              <a:rPr lang="tr-TR" sz="2000" dirty="0"/>
              <a:t>(Tablo-2),</a:t>
            </a:r>
          </a:p>
          <a:p>
            <a:pPr lvl="1" algn="just"/>
            <a:r>
              <a:rPr lang="tr-TR" sz="2000" dirty="0" smtClean="0">
                <a:solidFill>
                  <a:srgbClr val="FF0000"/>
                </a:solidFill>
              </a:rPr>
              <a:t>Din </a:t>
            </a:r>
            <a:r>
              <a:rPr lang="tr-TR" sz="2000" dirty="0">
                <a:solidFill>
                  <a:srgbClr val="FF0000"/>
                </a:solidFill>
              </a:rPr>
              <a:t>Öğretimi Genel Müdürlüğüne bağlı </a:t>
            </a:r>
            <a:r>
              <a:rPr lang="tr-TR" sz="2000" b="1" dirty="0"/>
              <a:t>özel program ve proje uygulayan Anadolu </a:t>
            </a:r>
            <a:r>
              <a:rPr lang="tr-TR" sz="2000" b="1" dirty="0" smtClean="0"/>
              <a:t>İmam Hatip </a:t>
            </a:r>
            <a:r>
              <a:rPr lang="tr-TR" sz="2000" b="1" dirty="0"/>
              <a:t>Liseleri </a:t>
            </a:r>
            <a:r>
              <a:rPr lang="tr-TR" sz="2000" dirty="0"/>
              <a:t>(Tablo–3</a:t>
            </a:r>
            <a:r>
              <a:rPr lang="tr-TR" sz="2000" dirty="0" smtClean="0"/>
              <a:t>),</a:t>
            </a:r>
          </a:p>
          <a:p>
            <a:pPr lvl="1" algn="just"/>
            <a:r>
              <a:rPr lang="fr-FR" sz="2000" b="1" dirty="0" err="1" smtClean="0"/>
              <a:t>Yerel</a:t>
            </a:r>
            <a:r>
              <a:rPr lang="fr-FR" sz="2000" b="1" dirty="0" smtClean="0"/>
              <a:t> </a:t>
            </a:r>
            <a:r>
              <a:rPr lang="fr-FR" sz="2000" b="1" dirty="0" err="1"/>
              <a:t>yerleştirme</a:t>
            </a:r>
            <a:r>
              <a:rPr lang="fr-FR" sz="2000" b="1" dirty="0"/>
              <a:t> ile </a:t>
            </a:r>
            <a:r>
              <a:rPr lang="fr-FR" sz="2000" b="1" dirty="0" err="1"/>
              <a:t>öğrenci</a:t>
            </a:r>
            <a:r>
              <a:rPr lang="fr-FR" sz="2000" b="1" dirty="0"/>
              <a:t> </a:t>
            </a:r>
            <a:r>
              <a:rPr lang="fr-FR" sz="2000" b="1" dirty="0" err="1"/>
              <a:t>alacak</a:t>
            </a:r>
            <a:r>
              <a:rPr lang="fr-FR" sz="2000" b="1" dirty="0"/>
              <a:t> </a:t>
            </a:r>
            <a:r>
              <a:rPr lang="fr-FR" sz="2000" b="1" dirty="0" err="1"/>
              <a:t>okulların</a:t>
            </a:r>
            <a:r>
              <a:rPr lang="fr-FR" sz="2000" b="1" dirty="0"/>
              <a:t> </a:t>
            </a:r>
            <a:r>
              <a:rPr lang="fr-FR" sz="2000" dirty="0" err="1"/>
              <a:t>listesi</a:t>
            </a:r>
            <a:r>
              <a:rPr lang="fr-FR" sz="2000" dirty="0"/>
              <a:t> de </a:t>
            </a:r>
            <a:r>
              <a:rPr lang="fr-FR" sz="2000" i="1" dirty="0"/>
              <a:t>https://e-okul.meb.gov.tr </a:t>
            </a:r>
            <a:r>
              <a:rPr lang="fr-FR" sz="2000" dirty="0" smtClean="0"/>
              <a:t>internet</a:t>
            </a:r>
            <a:r>
              <a:rPr lang="tr-TR" sz="2000" dirty="0" smtClean="0"/>
              <a:t> adresinden </a:t>
            </a:r>
            <a:r>
              <a:rPr lang="tr-TR" sz="2000" dirty="0"/>
              <a:t>yayınlanacaktır.</a:t>
            </a:r>
          </a:p>
        </p:txBody>
      </p:sp>
    </p:spTree>
    <p:extLst>
      <p:ext uri="{BB962C8B-B14F-4D97-AF65-F5344CB8AC3E}">
        <p14:creationId xmlns:p14="http://schemas.microsoft.com/office/powerpoint/2010/main" val="24822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9665" y="133659"/>
            <a:ext cx="10141527" cy="12808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MESLEKİ VE TEKNİK ANADOLU LİSELERİNİN DENİZCİLİK </a:t>
            </a:r>
            <a:r>
              <a:rPr lang="tr-TR" b="1" dirty="0" smtClean="0">
                <a:solidFill>
                  <a:srgbClr val="FF0000"/>
                </a:solidFill>
              </a:rPr>
              <a:t>ALANINA ÖĞRENCİ </a:t>
            </a:r>
            <a:r>
              <a:rPr lang="tr-TR" b="1" dirty="0">
                <a:solidFill>
                  <a:srgbClr val="FF0000"/>
                </a:solidFill>
              </a:rPr>
              <a:t>ALIMI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9664" y="1543396"/>
            <a:ext cx="10000211" cy="4649585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Denizcilik </a:t>
            </a:r>
            <a:r>
              <a:rPr lang="tr-TR" sz="2000" b="1" dirty="0" smtClean="0">
                <a:solidFill>
                  <a:srgbClr val="FF0000"/>
                </a:solidFill>
              </a:rPr>
              <a:t>Alanı</a:t>
            </a:r>
          </a:p>
          <a:p>
            <a:pPr marL="0" indent="0">
              <a:buNone/>
            </a:pPr>
            <a:endParaRPr lang="tr-TR" sz="2000" b="1" dirty="0" smtClean="0"/>
          </a:p>
          <a:p>
            <a:pPr lvl="1"/>
            <a:r>
              <a:rPr lang="tr-TR" sz="2000" dirty="0"/>
              <a:t>D</a:t>
            </a:r>
            <a:r>
              <a:rPr lang="tr-TR" sz="2000" dirty="0" smtClean="0"/>
              <a:t>enizde </a:t>
            </a:r>
            <a:r>
              <a:rPr lang="tr-TR" sz="2000" dirty="0"/>
              <a:t>çalışmaya engel </a:t>
            </a:r>
            <a:r>
              <a:rPr lang="tr-TR" sz="2000" dirty="0" smtClean="0"/>
              <a:t>teşkil edebilecek </a:t>
            </a:r>
            <a:r>
              <a:rPr lang="tr-TR" sz="2000" dirty="0"/>
              <a:t>herhangi bir hastalığının bulunmadığını belgelendirmesi </a:t>
            </a:r>
            <a:r>
              <a:rPr lang="tr-TR" sz="2000" dirty="0" smtClean="0"/>
              <a:t>gerekmektedir.</a:t>
            </a:r>
          </a:p>
          <a:p>
            <a:pPr lvl="1"/>
            <a:r>
              <a:rPr lang="tr-TR" sz="2000" dirty="0"/>
              <a:t>yetkilendirilmiş resmî ve özel sağlık kurum/kuruluşlarından sağlık </a:t>
            </a:r>
            <a:r>
              <a:rPr lang="tr-TR" sz="2000" dirty="0" smtClean="0"/>
              <a:t>durumlarının denizcilik </a:t>
            </a:r>
            <a:r>
              <a:rPr lang="tr-TR" sz="2000" dirty="0"/>
              <a:t>öğrenimine ve mesleğin yürütülmesine elverişli olduğunu belirten “</a:t>
            </a:r>
            <a:r>
              <a:rPr lang="tr-TR" sz="2000" dirty="0" err="1"/>
              <a:t>Gemiadamı</a:t>
            </a:r>
            <a:r>
              <a:rPr lang="tr-TR" sz="2000" dirty="0"/>
              <a:t> </a:t>
            </a:r>
            <a:r>
              <a:rPr lang="tr-TR" sz="2000" dirty="0" smtClean="0"/>
              <a:t>Olur Sağlık </a:t>
            </a:r>
            <a:r>
              <a:rPr lang="tr-TR" sz="2000" dirty="0" err="1"/>
              <a:t>Raporu”nun</a:t>
            </a:r>
            <a:r>
              <a:rPr lang="tr-TR" sz="2000" dirty="0"/>
              <a:t> alınması şartları aranmaktadır</a:t>
            </a:r>
            <a:r>
              <a:rPr lang="tr-TR" sz="2000" dirty="0" smtClean="0"/>
              <a:t>.</a:t>
            </a:r>
          </a:p>
          <a:p>
            <a:pPr lvl="1" algn="just"/>
            <a:r>
              <a:rPr lang="tr-TR" sz="2000" dirty="0"/>
              <a:t>“Asıl Kazanan </a:t>
            </a:r>
            <a:r>
              <a:rPr lang="tr-TR" sz="2000" dirty="0" err="1"/>
              <a:t>Aday”lar</a:t>
            </a:r>
            <a:r>
              <a:rPr lang="tr-TR" sz="2000" dirty="0"/>
              <a:t>, “</a:t>
            </a:r>
            <a:r>
              <a:rPr lang="tr-TR" sz="2000" dirty="0" err="1"/>
              <a:t>Gemiadamı</a:t>
            </a:r>
            <a:r>
              <a:rPr lang="tr-TR" sz="2000" dirty="0"/>
              <a:t> Olur Sağlık Raporunu” 07 Ağustos 2018 </a:t>
            </a:r>
            <a:r>
              <a:rPr lang="tr-TR" sz="2000" dirty="0" smtClean="0"/>
              <a:t>tarihine kadar </a:t>
            </a:r>
            <a:r>
              <a:rPr lang="tr-TR" sz="2000" dirty="0"/>
              <a:t>kayıt hakkı kazandıkları okul müdürlüğüne teslim edeceklerdir.</a:t>
            </a:r>
          </a:p>
        </p:txBody>
      </p:sp>
    </p:spTree>
    <p:extLst>
      <p:ext uri="{BB962C8B-B14F-4D97-AF65-F5344CB8AC3E}">
        <p14:creationId xmlns:p14="http://schemas.microsoft.com/office/powerpoint/2010/main" val="3751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24689" y="471055"/>
            <a:ext cx="9879878" cy="58715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 Meslekî </a:t>
            </a:r>
            <a:r>
              <a:rPr lang="tr-TR" sz="2000" b="1" dirty="0">
                <a:solidFill>
                  <a:srgbClr val="FF0000"/>
                </a:solidFill>
              </a:rPr>
              <a:t>Eğitim </a:t>
            </a:r>
            <a:r>
              <a:rPr lang="tr-TR" sz="2000" b="1" dirty="0" smtClean="0">
                <a:solidFill>
                  <a:srgbClr val="FF0000"/>
                </a:solidFill>
              </a:rPr>
              <a:t>Merkezleri</a:t>
            </a:r>
          </a:p>
          <a:p>
            <a:pPr algn="just"/>
            <a:r>
              <a:rPr lang="tr-TR" sz="2000" dirty="0">
                <a:solidFill>
                  <a:srgbClr val="FF0000"/>
                </a:solidFill>
              </a:rPr>
              <a:t>Meslekî Eğitim Merkezleri (eski adıyla Çıraklık Eğitim Merkezleri</a:t>
            </a:r>
            <a:r>
              <a:rPr lang="tr-TR" sz="2000" dirty="0" smtClean="0">
                <a:solidFill>
                  <a:srgbClr val="FF0000"/>
                </a:solidFill>
              </a:rPr>
              <a:t>), </a:t>
            </a:r>
            <a:r>
              <a:rPr lang="tr-TR" sz="2000" dirty="0">
                <a:solidFill>
                  <a:srgbClr val="FF0000"/>
                </a:solidFill>
              </a:rPr>
              <a:t>zorunlu ortaöğretim kapsamına alınmıştır</a:t>
            </a:r>
            <a:r>
              <a:rPr lang="tr-TR" sz="2000" dirty="0"/>
              <a:t>. 9’uncu sınıfta doğrudan alan ve dal </a:t>
            </a:r>
            <a:r>
              <a:rPr lang="tr-TR" sz="2000" dirty="0" smtClean="0"/>
              <a:t>seçimi </a:t>
            </a:r>
            <a:r>
              <a:rPr lang="tr-TR" sz="2000" dirty="0"/>
              <a:t>yapılarak, işletmeyle sözleşme imzalanması ile eğitime başlanmaktadır. </a:t>
            </a:r>
            <a:r>
              <a:rPr lang="tr-TR" sz="2000" dirty="0">
                <a:solidFill>
                  <a:srgbClr val="FF0000"/>
                </a:solidFill>
              </a:rPr>
              <a:t>11’inci sınıfın </a:t>
            </a:r>
            <a:r>
              <a:rPr lang="tr-TR" sz="2000" dirty="0" smtClean="0">
                <a:solidFill>
                  <a:srgbClr val="FF0000"/>
                </a:solidFill>
              </a:rPr>
              <a:t>sonunda “Kalfalık </a:t>
            </a:r>
            <a:r>
              <a:rPr lang="tr-TR" sz="2000" dirty="0">
                <a:solidFill>
                  <a:srgbClr val="FF0000"/>
                </a:solidFill>
              </a:rPr>
              <a:t>Belgesi</a:t>
            </a:r>
            <a:r>
              <a:rPr lang="tr-TR" sz="2000" dirty="0"/>
              <a:t>”, </a:t>
            </a:r>
            <a:r>
              <a:rPr lang="tr-TR" sz="2000" dirty="0">
                <a:solidFill>
                  <a:srgbClr val="FF0000"/>
                </a:solidFill>
              </a:rPr>
              <a:t>12’inci sınıfın sonunda ise “Ustalık Belgesi” düzenlenmektedir. </a:t>
            </a:r>
            <a:r>
              <a:rPr lang="tr-TR" sz="2000" dirty="0" smtClean="0"/>
              <a:t>Öğrenciler, haftada </a:t>
            </a:r>
            <a:r>
              <a:rPr lang="tr-TR" sz="2000" dirty="0"/>
              <a:t>en az bir gün okulda teorik eğitim, işletmede 4 ya da 5 gün beceri eğitimi </a:t>
            </a:r>
            <a:r>
              <a:rPr lang="tr-TR" sz="2000" dirty="0" smtClean="0"/>
              <a:t>görürler. Sözleşme </a:t>
            </a:r>
            <a:r>
              <a:rPr lang="tr-TR" sz="2000" dirty="0"/>
              <a:t>imzalandıktan sonra </a:t>
            </a:r>
            <a:r>
              <a:rPr lang="tr-TR" sz="2000" dirty="0">
                <a:solidFill>
                  <a:srgbClr val="FF0000"/>
                </a:solidFill>
              </a:rPr>
              <a:t>asgari ücretin net tutarının %30’undan az olmamak üzere </a:t>
            </a:r>
            <a:r>
              <a:rPr lang="tr-TR" sz="2000" dirty="0" smtClean="0">
                <a:solidFill>
                  <a:srgbClr val="FF0000"/>
                </a:solidFill>
              </a:rPr>
              <a:t>ücret almaya </a:t>
            </a:r>
            <a:r>
              <a:rPr lang="tr-TR" sz="2000" dirty="0">
                <a:solidFill>
                  <a:srgbClr val="FF0000"/>
                </a:solidFill>
              </a:rPr>
              <a:t>başlarlar. 27 alan ve 140 dalda mesleki eğitim verilmektedir.</a:t>
            </a:r>
            <a:r>
              <a:rPr lang="tr-TR" sz="2000" dirty="0"/>
              <a:t> Alan ve dallarla </a:t>
            </a:r>
            <a:r>
              <a:rPr lang="tr-TR" sz="2000" dirty="0" smtClean="0"/>
              <a:t>ilgili </a:t>
            </a:r>
            <a:r>
              <a:rPr lang="tr-TR" sz="2000" dirty="0" smtClean="0">
                <a:solidFill>
                  <a:srgbClr val="FF0000"/>
                </a:solidFill>
              </a:rPr>
              <a:t>bilgiler </a:t>
            </a:r>
            <a:r>
              <a:rPr lang="tr-TR" sz="2000" dirty="0">
                <a:solidFill>
                  <a:srgbClr val="FF0000"/>
                </a:solidFill>
              </a:rPr>
              <a:t>tercih listelerinden öğrenilebilir</a:t>
            </a:r>
            <a:r>
              <a:rPr lang="tr-TR" sz="2000" dirty="0"/>
              <a:t>. Ayrıca </a:t>
            </a:r>
            <a:r>
              <a:rPr lang="tr-TR" sz="2000" dirty="0">
                <a:solidFill>
                  <a:srgbClr val="FF0000"/>
                </a:solidFill>
              </a:rPr>
              <a:t>öğrenciler açık öğretim okullarına kayıt </a:t>
            </a:r>
            <a:r>
              <a:rPr lang="tr-TR" sz="2000" dirty="0" smtClean="0">
                <a:solidFill>
                  <a:srgbClr val="FF0000"/>
                </a:solidFill>
              </a:rPr>
              <a:t>olarak </a:t>
            </a:r>
            <a:r>
              <a:rPr lang="tr-TR" sz="2000" b="1" dirty="0" smtClean="0">
                <a:solidFill>
                  <a:srgbClr val="FF0000"/>
                </a:solidFill>
              </a:rPr>
              <a:t>fark </a:t>
            </a:r>
            <a:r>
              <a:rPr lang="tr-TR" sz="2000" b="1" dirty="0">
                <a:solidFill>
                  <a:srgbClr val="FF0000"/>
                </a:solidFill>
              </a:rPr>
              <a:t>dersleri vermek suretiyle </a:t>
            </a:r>
            <a:r>
              <a:rPr lang="tr-TR" sz="2000" dirty="0">
                <a:solidFill>
                  <a:srgbClr val="FF0000"/>
                </a:solidFill>
              </a:rPr>
              <a:t>lise diploması sahibi olabilirler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Meslekî </a:t>
            </a:r>
            <a:r>
              <a:rPr lang="tr-TR" sz="2000" dirty="0">
                <a:solidFill>
                  <a:srgbClr val="FF0000"/>
                </a:solidFill>
              </a:rPr>
              <a:t>eğitim merkezlerine yerleştirilen öğrenciler çıraklık eğitimine başlayacakları </a:t>
            </a:r>
            <a:r>
              <a:rPr lang="tr-TR" sz="2000" dirty="0" smtClean="0">
                <a:solidFill>
                  <a:srgbClr val="FF0000"/>
                </a:solidFill>
              </a:rPr>
              <a:t>iş yerleri </a:t>
            </a:r>
            <a:r>
              <a:rPr lang="tr-TR" sz="2000" dirty="0">
                <a:solidFill>
                  <a:srgbClr val="FF0000"/>
                </a:solidFill>
              </a:rPr>
              <a:t>ile yerleştirildikleri tarihten itibaren en geç 2 ay içinde sözleşme </a:t>
            </a:r>
            <a:r>
              <a:rPr lang="tr-TR" sz="2000" dirty="0" smtClean="0">
                <a:solidFill>
                  <a:srgbClr val="FF0000"/>
                </a:solidFill>
              </a:rPr>
              <a:t>imzalayacaklardır. Sözleşme </a:t>
            </a:r>
            <a:r>
              <a:rPr lang="tr-TR" sz="2000" dirty="0">
                <a:solidFill>
                  <a:srgbClr val="FF0000"/>
                </a:solidFill>
              </a:rPr>
              <a:t>imzalamayanların kayıtları silinerek açık öğretim kurumlarına yönlendirilecektir.</a:t>
            </a:r>
          </a:p>
        </p:txBody>
      </p:sp>
    </p:spTree>
    <p:extLst>
      <p:ext uri="{BB962C8B-B14F-4D97-AF65-F5344CB8AC3E}">
        <p14:creationId xmlns:p14="http://schemas.microsoft.com/office/powerpoint/2010/main" val="37685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62545" y="216786"/>
            <a:ext cx="9916881" cy="689301"/>
          </a:xfrm>
          <a:solidFill>
            <a:srgbClr val="FFFF00"/>
          </a:solidFill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YATILILIK TERCİH VE YERLEŞTİRME İŞLEMLERİ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1105" y="1155469"/>
            <a:ext cx="10091651" cy="5212080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/>
              <a:t>Örgün </a:t>
            </a:r>
            <a:r>
              <a:rPr lang="tr-TR" sz="2000" dirty="0"/>
              <a:t>resmî ortaöğretim kurumlarına kayıt yaptıran öğrencilerden öğrenimlerine </a:t>
            </a:r>
            <a:r>
              <a:rPr lang="tr-TR" sz="2000" dirty="0" smtClean="0"/>
              <a:t>parasız yatılı </a:t>
            </a:r>
            <a:r>
              <a:rPr lang="tr-TR" sz="2000" dirty="0"/>
              <a:t>olarak devam etmek isteyenler </a:t>
            </a:r>
            <a:r>
              <a:rPr lang="tr-TR" sz="2000" dirty="0">
                <a:solidFill>
                  <a:srgbClr val="FF0000"/>
                </a:solidFill>
              </a:rPr>
              <a:t>pansiyonlu okullarda doğrudan okul </a:t>
            </a:r>
            <a:r>
              <a:rPr lang="tr-TR" sz="2000" dirty="0" smtClean="0">
                <a:solidFill>
                  <a:srgbClr val="FF0000"/>
                </a:solidFill>
              </a:rPr>
              <a:t>müdürlüğüne, pansiyonu </a:t>
            </a:r>
            <a:r>
              <a:rPr lang="tr-TR" sz="2000" dirty="0">
                <a:solidFill>
                  <a:srgbClr val="FF0000"/>
                </a:solidFill>
              </a:rPr>
              <a:t>bulunmayan okullarda ise il/ilçe yatılılık ve bursluluk komisyonlarına belgeleri </a:t>
            </a:r>
            <a:r>
              <a:rPr lang="tr-TR" sz="2000" dirty="0" smtClean="0">
                <a:solidFill>
                  <a:srgbClr val="FF0000"/>
                </a:solidFill>
              </a:rPr>
              <a:t>ile birlikte </a:t>
            </a:r>
            <a:r>
              <a:rPr lang="tr-TR" sz="2000" dirty="0">
                <a:solidFill>
                  <a:srgbClr val="FF0000"/>
                </a:solidFill>
              </a:rPr>
              <a:t>10-14 Eylül 2018 tarihleri arasında saat 17.00’a kadar müracaat edeceklerdir.</a:t>
            </a:r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Okul </a:t>
            </a:r>
            <a:r>
              <a:rPr lang="tr-TR" sz="2000" dirty="0">
                <a:solidFill>
                  <a:srgbClr val="FF0000"/>
                </a:solidFill>
              </a:rPr>
              <a:t>yatılılık ve bursluluk komisyonlarınca yatılı olarak öğrenci yerleştirme işlemleri </a:t>
            </a:r>
            <a:r>
              <a:rPr lang="tr-TR" sz="2000" dirty="0" smtClean="0">
                <a:solidFill>
                  <a:srgbClr val="FF0000"/>
                </a:solidFill>
              </a:rPr>
              <a:t>16 Eylül </a:t>
            </a:r>
            <a:r>
              <a:rPr lang="tr-TR" sz="2000" dirty="0">
                <a:solidFill>
                  <a:srgbClr val="FF0000"/>
                </a:solidFill>
              </a:rPr>
              <a:t>2018 tarihine kadar tamamlanarak ilan edilecektir</a:t>
            </a:r>
            <a:r>
              <a:rPr lang="tr-TR" sz="2000" dirty="0"/>
              <a:t>.</a:t>
            </a:r>
          </a:p>
          <a:p>
            <a:pPr algn="just"/>
            <a:r>
              <a:rPr lang="tr-TR" sz="2000" dirty="0" smtClean="0">
                <a:solidFill>
                  <a:srgbClr val="FF0000"/>
                </a:solidFill>
              </a:rPr>
              <a:t>Pansiyonlarda </a:t>
            </a:r>
            <a:r>
              <a:rPr lang="tr-TR" sz="2000" dirty="0">
                <a:solidFill>
                  <a:srgbClr val="FF0000"/>
                </a:solidFill>
              </a:rPr>
              <a:t>kalan boş kontenjanlara il/ilçe yatılılık ve bursluluk komisyonlarınca </a:t>
            </a:r>
            <a:r>
              <a:rPr lang="tr-TR" sz="2000" dirty="0" smtClean="0">
                <a:solidFill>
                  <a:srgbClr val="FF0000"/>
                </a:solidFill>
              </a:rPr>
              <a:t>10-14 Eylül </a:t>
            </a:r>
            <a:r>
              <a:rPr lang="tr-TR" sz="2000" dirty="0">
                <a:solidFill>
                  <a:srgbClr val="FF0000"/>
                </a:solidFill>
              </a:rPr>
              <a:t>2018 tarihîlerinde alınan öğrenci müracaatları değerlendirilerek 19 Eylül 2018 </a:t>
            </a:r>
            <a:r>
              <a:rPr lang="tr-TR" sz="2000" dirty="0" smtClean="0">
                <a:solidFill>
                  <a:srgbClr val="FF0000"/>
                </a:solidFill>
              </a:rPr>
              <a:t>tarihinde yatılılığa </a:t>
            </a:r>
            <a:r>
              <a:rPr lang="tr-TR" sz="2000" dirty="0">
                <a:solidFill>
                  <a:srgbClr val="FF0000"/>
                </a:solidFill>
              </a:rPr>
              <a:t>yerleştirme işlemleri tamamlanacaktır.</a:t>
            </a:r>
          </a:p>
          <a:p>
            <a:pPr algn="just"/>
            <a:r>
              <a:rPr lang="tr-TR" sz="2000" dirty="0" smtClean="0"/>
              <a:t>İOKBS</a:t>
            </a:r>
            <a:r>
              <a:rPr lang="tr-TR" dirty="0"/>
              <a:t>(İlköğretim ve Ortaöğretim Kurumları Bursluluk </a:t>
            </a:r>
            <a:r>
              <a:rPr lang="tr-TR" dirty="0" smtClean="0"/>
              <a:t>Sınavı)</a:t>
            </a:r>
            <a:r>
              <a:rPr lang="tr-TR" sz="2000" dirty="0" smtClean="0"/>
              <a:t> </a:t>
            </a:r>
            <a:r>
              <a:rPr lang="tr-TR" sz="2000" dirty="0"/>
              <a:t>sonucu burslu okumaya hak kazanan öğrenciler de kayıt </a:t>
            </a:r>
            <a:r>
              <a:rPr lang="tr-TR" sz="2000" dirty="0" smtClean="0"/>
              <a:t>yaptırdıkları/öğrenim gördükleri </a:t>
            </a:r>
            <a:r>
              <a:rPr lang="tr-TR" sz="2000" dirty="0"/>
              <a:t>okul müdürlüğüne en geç 28 Eylül 2018 tarihi saat 17:00’ye kadar </a:t>
            </a:r>
            <a:r>
              <a:rPr lang="tr-TR" sz="2000" dirty="0" smtClean="0"/>
              <a:t>müracaat edeceklerdir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64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337" y="282632"/>
            <a:ext cx="5267325" cy="610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376237"/>
            <a:ext cx="519112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4" y="0"/>
            <a:ext cx="12116188" cy="6857999"/>
          </a:xfrm>
        </p:spPr>
      </p:pic>
    </p:spTree>
    <p:extLst>
      <p:ext uri="{BB962C8B-B14F-4D97-AF65-F5344CB8AC3E}">
        <p14:creationId xmlns:p14="http://schemas.microsoft.com/office/powerpoint/2010/main" val="55416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95055" y="624110"/>
            <a:ext cx="9509557" cy="65050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GENEL AÇIKLAMALAR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1729" y="1701338"/>
            <a:ext cx="10428518" cy="3777622"/>
          </a:xfrm>
        </p:spPr>
        <p:txBody>
          <a:bodyPr/>
          <a:lstStyle/>
          <a:p>
            <a:pPr algn="just"/>
            <a:r>
              <a:rPr lang="tr-TR" sz="2500" b="1" dirty="0" smtClean="0"/>
              <a:t>Açık </a:t>
            </a:r>
            <a:r>
              <a:rPr lang="tr-TR" sz="2500" b="1" dirty="0"/>
              <a:t>Öğretim Ortaokulu öğrencilerinin yerleştirme işlemleri, yerel yerleştirme </a:t>
            </a:r>
            <a:r>
              <a:rPr lang="tr-TR" sz="2500" b="1" dirty="0" smtClean="0"/>
              <a:t>ile öğrenci </a:t>
            </a:r>
            <a:r>
              <a:rPr lang="tr-TR" sz="2500" b="1" dirty="0"/>
              <a:t>alan okullar için yerleştirme talebinde bulunmaları hâlinde, ikamet </a:t>
            </a:r>
            <a:r>
              <a:rPr lang="tr-TR" sz="2500" b="1" dirty="0" smtClean="0"/>
              <a:t>adresleri dikkate </a:t>
            </a:r>
            <a:r>
              <a:rPr lang="tr-TR" sz="2500" b="1" dirty="0"/>
              <a:t>alınarak İl/İlçe Öğrenci Yerleştirme ve Nakil Komisyonlarınca 10-14 Eylül </a:t>
            </a:r>
            <a:r>
              <a:rPr lang="tr-TR" sz="2500" b="1" dirty="0" smtClean="0"/>
              <a:t>2018 tarihlerinde yapılacaktır. 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1369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BatangChe" panose="02030609000101010101" pitchFamily="49" charset="-127"/>
              </a:rPr>
              <a:t>ALİ ŞEYH ÖZDEMİR</a:t>
            </a: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BatangChe" panose="02030609000101010101" pitchFamily="49" charset="-127"/>
              </a:rPr>
              <a:t>İLÇE MİLLİ EĞİTİM MÜDÜRÜ</a:t>
            </a:r>
            <a:endParaRPr lang="tr-T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85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9295" y="631767"/>
            <a:ext cx="9875317" cy="5669280"/>
          </a:xfrm>
        </p:spPr>
        <p:txBody>
          <a:bodyPr>
            <a:noAutofit/>
          </a:bodyPr>
          <a:lstStyle/>
          <a:p>
            <a:pPr algn="just"/>
            <a:r>
              <a:rPr lang="tr-TR" sz="2000" dirty="0"/>
              <a:t>Öğrenci velisi, tercih ve yerleştirme ile ilgili her tür yazışmada; tercih işlemini yaptığı </a:t>
            </a:r>
            <a:r>
              <a:rPr lang="tr-TR" sz="2000" dirty="0" smtClean="0">
                <a:solidFill>
                  <a:srgbClr val="FF0000"/>
                </a:solidFill>
              </a:rPr>
              <a:t>okulun il/ilçe </a:t>
            </a:r>
            <a:r>
              <a:rPr lang="tr-TR" sz="2000" dirty="0">
                <a:solidFill>
                  <a:srgbClr val="FF0000"/>
                </a:solidFill>
              </a:rPr>
              <a:t>kurum adı ve kodunu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öğrencinin adını-soyadını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TC kimlik numarasını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yabancı </a:t>
            </a:r>
            <a:r>
              <a:rPr lang="tr-TR" sz="2000" dirty="0" smtClean="0">
                <a:solidFill>
                  <a:srgbClr val="FF0000"/>
                </a:solidFill>
              </a:rPr>
              <a:t>uyruklu ise </a:t>
            </a:r>
            <a:r>
              <a:rPr lang="tr-TR" sz="2000" dirty="0">
                <a:solidFill>
                  <a:srgbClr val="FF0000"/>
                </a:solidFill>
              </a:rPr>
              <a:t>öğrenci kayıt numarasını ve açık adresi ile cep telefon numarasını yazacaktır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Yurt dışında 8’inci sınıfı bitiren öğrencilerin “Yerel Yerleştirme İle Öğrenci Alan Okullara</a:t>
            </a:r>
            <a:r>
              <a:rPr lang="tr-TR" sz="2000" dirty="0" smtClean="0"/>
              <a:t>” yerleştirme </a:t>
            </a:r>
            <a:r>
              <a:rPr lang="tr-TR" sz="2000" dirty="0"/>
              <a:t>işlemleri, Milli Eğitim Bakanlığı Ortaöğretim Kurumları Yönetmeliğinin </a:t>
            </a:r>
            <a:r>
              <a:rPr lang="tr-TR" sz="2000" dirty="0" smtClean="0"/>
              <a:t>27’inci Maddesi </a:t>
            </a:r>
            <a:r>
              <a:rPr lang="tr-TR" sz="2000" dirty="0"/>
              <a:t>ikinci fıkrası hükümleri çerçevesinde </a:t>
            </a:r>
            <a:r>
              <a:rPr lang="tr-TR" sz="2000" b="1" dirty="0"/>
              <a:t>İl/İlçe Öğrenci Yerleştirme ve </a:t>
            </a:r>
            <a:r>
              <a:rPr lang="tr-TR" sz="2000" b="1" dirty="0" smtClean="0"/>
              <a:t>Nakil Komisyonlarınca </a:t>
            </a:r>
            <a:r>
              <a:rPr lang="tr-TR" sz="2000" dirty="0"/>
              <a:t>yapılacaktır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Tercih işlemleri, Bakanlığımız </a:t>
            </a:r>
            <a:r>
              <a:rPr lang="tr-TR" sz="2000" b="1" i="1" dirty="0"/>
              <a:t>http://www.meb.gov.tr </a:t>
            </a:r>
            <a:r>
              <a:rPr lang="tr-TR" sz="2000" dirty="0"/>
              <a:t>veya </a:t>
            </a:r>
            <a:r>
              <a:rPr lang="tr-TR" sz="2000" b="1" i="1" dirty="0"/>
              <a:t>https://e-okul.meb.gov.tr </a:t>
            </a:r>
            <a:r>
              <a:rPr lang="tr-TR" sz="2000" dirty="0" smtClean="0"/>
              <a:t>internet adreslerinde </a:t>
            </a:r>
            <a:r>
              <a:rPr lang="tr-TR" sz="2000" dirty="0"/>
              <a:t>yayımlanan tercih listelerine göre, öğrenci velisi tarafından </a:t>
            </a:r>
            <a:r>
              <a:rPr lang="tr-TR" sz="2000" b="1" dirty="0"/>
              <a:t>02-13 Temmuz </a:t>
            </a:r>
            <a:r>
              <a:rPr lang="tr-TR" sz="2000" b="1" dirty="0" smtClean="0"/>
              <a:t>2018 (17.00’ye </a:t>
            </a:r>
            <a:r>
              <a:rPr lang="tr-TR" sz="2000" b="1" dirty="0"/>
              <a:t>kadar) </a:t>
            </a:r>
            <a:r>
              <a:rPr lang="tr-TR" sz="2000" dirty="0"/>
              <a:t>tarihleri arasında yapılacaktır.</a:t>
            </a:r>
          </a:p>
        </p:txBody>
      </p:sp>
    </p:spTree>
    <p:extLst>
      <p:ext uri="{BB962C8B-B14F-4D97-AF65-F5344CB8AC3E}">
        <p14:creationId xmlns:p14="http://schemas.microsoft.com/office/powerpoint/2010/main" val="33361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36466" y="324852"/>
            <a:ext cx="9496552" cy="7835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TERCİH İŞLEMLERİ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7731" y="1288473"/>
            <a:ext cx="9916881" cy="4829694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Tercih işlemi öğrenci ve velisi tarafından </a:t>
            </a:r>
            <a:r>
              <a:rPr lang="tr-TR" sz="2000" b="1" i="1" dirty="0"/>
              <a:t>https://e-okul.meb.gov.tr </a:t>
            </a:r>
            <a:r>
              <a:rPr lang="tr-TR" sz="2000" dirty="0"/>
              <a:t>internet adresinden </a:t>
            </a:r>
            <a:r>
              <a:rPr lang="tr-TR" sz="2000" dirty="0" smtClean="0"/>
              <a:t>veya herhangi </a:t>
            </a:r>
            <a:r>
              <a:rPr lang="tr-TR" sz="2000" dirty="0"/>
              <a:t>bir ortaokul/imam hatip ortaokulu müdürlüklerinden </a:t>
            </a:r>
            <a:r>
              <a:rPr lang="tr-TR" sz="2000" dirty="0" smtClean="0"/>
              <a:t> yapılabilecektir</a:t>
            </a:r>
            <a:r>
              <a:rPr lang="tr-TR" sz="2000" dirty="0"/>
              <a:t>. </a:t>
            </a:r>
            <a:r>
              <a:rPr lang="tr-TR" sz="2000" b="1" dirty="0">
                <a:solidFill>
                  <a:srgbClr val="FF0000"/>
                </a:solidFill>
              </a:rPr>
              <a:t>Yapılan </a:t>
            </a:r>
            <a:r>
              <a:rPr lang="tr-TR" sz="2000" b="1" dirty="0" smtClean="0">
                <a:solidFill>
                  <a:srgbClr val="FF0000"/>
                </a:solidFill>
              </a:rPr>
              <a:t>tercihler  mutlaka </a:t>
            </a:r>
            <a:r>
              <a:rPr lang="tr-TR" sz="2000" b="1" dirty="0">
                <a:solidFill>
                  <a:srgbClr val="FF0000"/>
                </a:solidFill>
              </a:rPr>
              <a:t>ilgili ortaokul müdürlüklerine onaylatılacaktır</a:t>
            </a:r>
            <a:r>
              <a:rPr lang="tr-TR" sz="20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/>
              <a:t>Sınava giren ve Merkezî Sınav Puanına sahip olan öğrenciler dâhil </a:t>
            </a:r>
            <a:r>
              <a:rPr lang="tr-TR" sz="2000" b="1" dirty="0">
                <a:solidFill>
                  <a:srgbClr val="FF0000"/>
                </a:solidFill>
              </a:rPr>
              <a:t>tüm öğrenciler </a:t>
            </a:r>
            <a:r>
              <a:rPr lang="tr-TR" sz="2000" b="1" dirty="0" smtClean="0">
                <a:solidFill>
                  <a:srgbClr val="FF0000"/>
                </a:solidFill>
              </a:rPr>
              <a:t>yerel yerleştirme </a:t>
            </a:r>
            <a:r>
              <a:rPr lang="tr-TR" sz="2000" b="1" dirty="0">
                <a:solidFill>
                  <a:srgbClr val="FF0000"/>
                </a:solidFill>
              </a:rPr>
              <a:t>ile öğrenci alan okul tercihinde bulunmak zorundadır. </a:t>
            </a:r>
            <a:r>
              <a:rPr lang="tr-TR" sz="2000" b="1" i="1" dirty="0"/>
              <a:t>Yerel Yerleştirme İle </a:t>
            </a:r>
            <a:r>
              <a:rPr lang="tr-TR" sz="2000" b="1" i="1" dirty="0" smtClean="0"/>
              <a:t>Öğrenci Alan </a:t>
            </a:r>
            <a:r>
              <a:rPr lang="tr-TR" sz="2000" b="1" i="1" dirty="0"/>
              <a:t>Okullar </a:t>
            </a:r>
            <a:r>
              <a:rPr lang="tr-TR" sz="2000" dirty="0"/>
              <a:t>ekranından tercih yapılmaması durumunda, öğrencilere </a:t>
            </a:r>
            <a:r>
              <a:rPr lang="tr-TR" sz="2000" b="1" i="1" dirty="0"/>
              <a:t>Merkezî Sınavla </a:t>
            </a:r>
            <a:r>
              <a:rPr lang="tr-TR" sz="2000" b="1" i="1" dirty="0" smtClean="0"/>
              <a:t>Öğrenci Alan </a:t>
            </a:r>
            <a:r>
              <a:rPr lang="tr-TR" sz="2000" b="1" i="1" dirty="0"/>
              <a:t>Okullar </a:t>
            </a:r>
            <a:r>
              <a:rPr lang="tr-TR" sz="2000" dirty="0"/>
              <a:t>ile </a:t>
            </a:r>
            <a:r>
              <a:rPr lang="tr-TR" sz="2000" b="1" i="1" dirty="0"/>
              <a:t>Pansiyonlu Okullar </a:t>
            </a:r>
            <a:r>
              <a:rPr lang="tr-TR" sz="2000" dirty="0"/>
              <a:t>tercih ekranı </a:t>
            </a:r>
            <a:r>
              <a:rPr lang="tr-TR" sz="2000" dirty="0" smtClean="0"/>
              <a:t>açılmayacaktır.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/>
            <a:r>
              <a:rPr lang="tr-TR" sz="2000" dirty="0"/>
              <a:t>Özel ortaöğretim kurumlarına ve yetenek sınavı ile öğrenci alan okullara </a:t>
            </a:r>
            <a:r>
              <a:rPr lang="tr-TR" sz="2000" b="1" dirty="0"/>
              <a:t>kesin kayıt </a:t>
            </a:r>
            <a:r>
              <a:rPr lang="tr-TR" sz="2000" dirty="0" smtClean="0"/>
              <a:t>işlemini tamamlamış </a:t>
            </a:r>
            <a:r>
              <a:rPr lang="tr-TR" sz="2000" dirty="0"/>
              <a:t>öğrenciler, tercihte bulunamayacaktır.</a:t>
            </a:r>
          </a:p>
        </p:txBody>
      </p:sp>
    </p:spTree>
    <p:extLst>
      <p:ext uri="{BB962C8B-B14F-4D97-AF65-F5344CB8AC3E}">
        <p14:creationId xmlns:p14="http://schemas.microsoft.com/office/powerpoint/2010/main" val="18173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24688" y="288173"/>
            <a:ext cx="9954693" cy="6495011"/>
          </a:xfrm>
        </p:spPr>
        <p:txBody>
          <a:bodyPr>
            <a:noAutofit/>
          </a:bodyPr>
          <a:lstStyle/>
          <a:p>
            <a:pPr algn="just"/>
            <a:r>
              <a:rPr lang="tr-TR" sz="2000" dirty="0"/>
              <a:t>Öğrenciler; </a:t>
            </a:r>
            <a:r>
              <a:rPr lang="tr-TR" sz="2000" b="1" dirty="0">
                <a:solidFill>
                  <a:srgbClr val="FF0000"/>
                </a:solidFill>
              </a:rPr>
              <a:t>Merkezî Sınav Puanı İle Öğrenci Alan Okullar</a:t>
            </a:r>
            <a:r>
              <a:rPr lang="tr-TR" sz="2000" b="1" dirty="0"/>
              <a:t>, </a:t>
            </a:r>
            <a:r>
              <a:rPr lang="tr-TR" sz="2000" b="1" dirty="0">
                <a:solidFill>
                  <a:srgbClr val="FF0000"/>
                </a:solidFill>
              </a:rPr>
              <a:t>Yerel Yerleştirme İle </a:t>
            </a:r>
            <a:r>
              <a:rPr lang="tr-TR" sz="2000" b="1" dirty="0" smtClean="0">
                <a:solidFill>
                  <a:srgbClr val="FF0000"/>
                </a:solidFill>
              </a:rPr>
              <a:t>Öğrenci Alan </a:t>
            </a:r>
            <a:r>
              <a:rPr lang="tr-TR" sz="2000" b="1" dirty="0">
                <a:solidFill>
                  <a:srgbClr val="FF0000"/>
                </a:solidFill>
              </a:rPr>
              <a:t>Okullar </a:t>
            </a:r>
            <a:r>
              <a:rPr lang="tr-TR" sz="2000" dirty="0"/>
              <a:t>ve </a:t>
            </a:r>
            <a:r>
              <a:rPr lang="tr-TR" sz="2000" b="1" dirty="0">
                <a:solidFill>
                  <a:srgbClr val="FF0000"/>
                </a:solidFill>
              </a:rPr>
              <a:t>Pansiyonlu Okullar olmak üzere 3 (üç) grupta tercih yapabileceklerdir. </a:t>
            </a:r>
            <a:r>
              <a:rPr lang="tr-TR" sz="2000" dirty="0" smtClean="0"/>
              <a:t>Merkezî Sınava </a:t>
            </a:r>
            <a:r>
              <a:rPr lang="tr-TR" sz="2000" dirty="0"/>
              <a:t>girmeyen öğrenciler ise Yerel Yerleştirme İle Öğrenci Alan Okullar ve </a:t>
            </a:r>
            <a:r>
              <a:rPr lang="tr-TR" sz="2000" dirty="0" smtClean="0"/>
              <a:t>Pansiyonlu Okullar </a:t>
            </a:r>
            <a:r>
              <a:rPr lang="tr-TR" sz="2000" dirty="0"/>
              <a:t>olmak üzere 2 (iki) grupta tercih yapabileceklerdir</a:t>
            </a:r>
            <a:r>
              <a:rPr lang="tr-TR" sz="2000" dirty="0" smtClean="0"/>
              <a:t>.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/>
            <a:r>
              <a:rPr lang="tr-TR" sz="2000" dirty="0"/>
              <a:t>Öğrenciler, </a:t>
            </a:r>
            <a:r>
              <a:rPr lang="tr-TR" sz="2000" b="1" dirty="0">
                <a:solidFill>
                  <a:srgbClr val="FF0000"/>
                </a:solidFill>
              </a:rPr>
              <a:t>ilk olarak </a:t>
            </a:r>
            <a:r>
              <a:rPr lang="tr-TR" sz="2000" b="1" i="1" dirty="0">
                <a:solidFill>
                  <a:srgbClr val="FF0000"/>
                </a:solidFill>
              </a:rPr>
              <a:t>Yerel Yerleştirme İle Öğrenci Alan Okullar </a:t>
            </a:r>
            <a:r>
              <a:rPr lang="tr-TR" sz="2000" b="1" dirty="0">
                <a:solidFill>
                  <a:srgbClr val="FF0000"/>
                </a:solidFill>
              </a:rPr>
              <a:t>ekranından </a:t>
            </a:r>
            <a:r>
              <a:rPr lang="tr-TR" sz="2000" b="1" dirty="0" smtClean="0">
                <a:solidFill>
                  <a:srgbClr val="FF0000"/>
                </a:solidFill>
              </a:rPr>
              <a:t>tercih yapacaklardır</a:t>
            </a:r>
            <a:r>
              <a:rPr lang="tr-TR" sz="2000" b="1" dirty="0">
                <a:solidFill>
                  <a:srgbClr val="FF0000"/>
                </a:solidFill>
              </a:rPr>
              <a:t>. Yerel Yerleştirmede tercihlerinden ilk 3 (üç) okulu Kayıt Alanından </a:t>
            </a:r>
            <a:r>
              <a:rPr lang="tr-TR" sz="2000" b="1" dirty="0" smtClean="0">
                <a:solidFill>
                  <a:srgbClr val="FF0000"/>
                </a:solidFill>
              </a:rPr>
              <a:t>seçmek kaydıyla </a:t>
            </a:r>
            <a:r>
              <a:rPr lang="tr-TR" sz="2000" b="1" dirty="0">
                <a:solidFill>
                  <a:srgbClr val="FF0000"/>
                </a:solidFill>
              </a:rPr>
              <a:t>öğrenciler en fazla 5 (beş) okul tercihinde bulunabileceklerdir. Yapılan tercihlerde </a:t>
            </a:r>
            <a:r>
              <a:rPr lang="tr-TR" sz="2000" b="1" dirty="0" smtClean="0">
                <a:solidFill>
                  <a:srgbClr val="FF0000"/>
                </a:solidFill>
              </a:rPr>
              <a:t>aynı okul </a:t>
            </a:r>
            <a:r>
              <a:rPr lang="tr-TR" sz="2000" b="1" dirty="0">
                <a:solidFill>
                  <a:srgbClr val="FF0000"/>
                </a:solidFill>
              </a:rPr>
              <a:t>türünden (Anadolu Lisesi, Meslekî ve Teknik Anadolu Lisesi, Anadolu İmam Hatip </a:t>
            </a:r>
            <a:r>
              <a:rPr lang="tr-TR" sz="2000" b="1" dirty="0" smtClean="0">
                <a:solidFill>
                  <a:srgbClr val="FF0000"/>
                </a:solidFill>
              </a:rPr>
              <a:t>Lisesi) en </a:t>
            </a:r>
            <a:r>
              <a:rPr lang="tr-TR" sz="2000" b="1" dirty="0">
                <a:solidFill>
                  <a:srgbClr val="FF0000"/>
                </a:solidFill>
              </a:rPr>
              <a:t>fazla 3 (üç) okul seçilebilecektir. </a:t>
            </a:r>
            <a:r>
              <a:rPr lang="tr-TR" sz="2000" dirty="0"/>
              <a:t>Yerel Yerleştirme ile öğrenci alan okullar için </a:t>
            </a:r>
            <a:r>
              <a:rPr lang="tr-TR" sz="2000" dirty="0" smtClean="0"/>
              <a:t>tercihlerini yaparak </a:t>
            </a:r>
            <a:r>
              <a:rPr lang="tr-TR" sz="2000" dirty="0"/>
              <a:t>kayıt işlemini tamamlayan öğrenciler, istemeleri halinde merkezi sınavla öğrenci </a:t>
            </a:r>
            <a:r>
              <a:rPr lang="tr-TR" sz="2000" dirty="0" smtClean="0"/>
              <a:t>alan okullar </a:t>
            </a:r>
            <a:r>
              <a:rPr lang="tr-TR" sz="2000" dirty="0"/>
              <a:t>için açılacak </a:t>
            </a:r>
            <a:r>
              <a:rPr lang="tr-TR" sz="2000" b="1" i="1" dirty="0">
                <a:solidFill>
                  <a:srgbClr val="FF0000"/>
                </a:solidFill>
              </a:rPr>
              <a:t>Merkezî Sınavla Öğrenci Alan Okullar </a:t>
            </a:r>
            <a:r>
              <a:rPr lang="tr-TR" sz="2000" dirty="0">
                <a:solidFill>
                  <a:srgbClr val="FF0000"/>
                </a:solidFill>
              </a:rPr>
              <a:t>ekranından en fazla 5 (beş) </a:t>
            </a:r>
            <a:r>
              <a:rPr lang="tr-TR" sz="2000" dirty="0" smtClean="0">
                <a:solidFill>
                  <a:srgbClr val="FF0000"/>
                </a:solidFill>
              </a:rPr>
              <a:t>okul; </a:t>
            </a:r>
            <a:r>
              <a:rPr lang="tr-TR" sz="2000" b="1" i="1" dirty="0" smtClean="0">
                <a:solidFill>
                  <a:srgbClr val="FF0000"/>
                </a:solidFill>
              </a:rPr>
              <a:t>Pansiyonlu </a:t>
            </a:r>
            <a:r>
              <a:rPr lang="tr-TR" sz="2000" b="1" i="1" dirty="0">
                <a:solidFill>
                  <a:srgbClr val="FF0000"/>
                </a:solidFill>
              </a:rPr>
              <a:t>Okullar </a:t>
            </a:r>
            <a:r>
              <a:rPr lang="tr-TR" sz="2000" dirty="0">
                <a:solidFill>
                  <a:srgbClr val="FF0000"/>
                </a:solidFill>
              </a:rPr>
              <a:t>tercih ekranından da en fazla 5 (beş) okul olmak üzere toplamda 15 </a:t>
            </a:r>
            <a:r>
              <a:rPr lang="tr-TR" sz="2000" dirty="0" smtClean="0">
                <a:solidFill>
                  <a:srgbClr val="FF0000"/>
                </a:solidFill>
              </a:rPr>
              <a:t>okul tercihinde </a:t>
            </a:r>
            <a:r>
              <a:rPr lang="tr-TR" sz="2000" dirty="0">
                <a:solidFill>
                  <a:srgbClr val="FF0000"/>
                </a:solidFill>
              </a:rPr>
              <a:t>bulunabilecektir. </a:t>
            </a:r>
            <a:r>
              <a:rPr lang="tr-TR" sz="2000" dirty="0"/>
              <a:t>Öğrencilerin, Merkezî Sınavla Öğrenci Alan Okullar ile </a:t>
            </a:r>
            <a:r>
              <a:rPr lang="tr-TR" sz="2000" dirty="0" smtClean="0"/>
              <a:t>Pansiyonlu Okullar </a:t>
            </a:r>
            <a:r>
              <a:rPr lang="tr-TR" sz="2000" dirty="0"/>
              <a:t>grubundan </a:t>
            </a:r>
            <a:r>
              <a:rPr lang="tr-TR" sz="2000" dirty="0">
                <a:solidFill>
                  <a:srgbClr val="FF0000"/>
                </a:solidFill>
              </a:rPr>
              <a:t>tercihte bulunabilmesi için yerel yerleştirme tercihi yapması zorunludur.</a:t>
            </a:r>
          </a:p>
        </p:txBody>
      </p:sp>
    </p:spTree>
    <p:extLst>
      <p:ext uri="{BB962C8B-B14F-4D97-AF65-F5344CB8AC3E}">
        <p14:creationId xmlns:p14="http://schemas.microsoft.com/office/powerpoint/2010/main" val="8727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1104" y="404552"/>
            <a:ext cx="10249593" cy="6245630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solidFill>
                  <a:srgbClr val="FF0000"/>
                </a:solidFill>
              </a:rPr>
              <a:t>Sınava katılmayan öğrencilere </a:t>
            </a:r>
            <a:r>
              <a:rPr lang="tr-TR" sz="2000" b="1" i="1" dirty="0">
                <a:solidFill>
                  <a:srgbClr val="FF0000"/>
                </a:solidFill>
              </a:rPr>
              <a:t>Merkezî Sınavla Öğrenci Alan Okullar </a:t>
            </a:r>
            <a:r>
              <a:rPr lang="tr-TR" sz="2000" dirty="0">
                <a:solidFill>
                  <a:srgbClr val="FF0000"/>
                </a:solidFill>
              </a:rPr>
              <a:t>tercih </a:t>
            </a:r>
            <a:r>
              <a:rPr lang="tr-TR" sz="2000" dirty="0" smtClean="0">
                <a:solidFill>
                  <a:srgbClr val="FF0000"/>
                </a:solidFill>
              </a:rPr>
              <a:t>ekranı açılmayacaktır.</a:t>
            </a:r>
          </a:p>
          <a:p>
            <a:pPr marL="0" indent="0" algn="just">
              <a:buNone/>
            </a:pPr>
            <a:endParaRPr lang="tr-TR" sz="2000" dirty="0"/>
          </a:p>
          <a:p>
            <a:pPr algn="just"/>
            <a:r>
              <a:rPr lang="tr-TR" sz="2000" b="1" dirty="0"/>
              <a:t>g) </a:t>
            </a:r>
            <a:r>
              <a:rPr lang="tr-TR" sz="2000" dirty="0"/>
              <a:t>Yerel yerleştirme tercih ekranında </a:t>
            </a:r>
            <a:r>
              <a:rPr lang="tr-TR" sz="2000" dirty="0" smtClean="0"/>
              <a:t>okullar; </a:t>
            </a:r>
            <a:r>
              <a:rPr lang="tr-TR" sz="2000" b="1" u="sng" dirty="0" smtClean="0">
                <a:solidFill>
                  <a:schemeClr val="accent5">
                    <a:lumMod val="75000"/>
                  </a:schemeClr>
                </a:solidFill>
              </a:rPr>
              <a:t>Yeşil </a:t>
            </a:r>
            <a:r>
              <a:rPr lang="tr-TR" sz="2000" b="1" u="sng" dirty="0">
                <a:solidFill>
                  <a:schemeClr val="accent5">
                    <a:lumMod val="75000"/>
                  </a:schemeClr>
                </a:solidFill>
              </a:rPr>
              <a:t>renk, </a:t>
            </a:r>
            <a:r>
              <a:rPr lang="tr-TR" sz="2000" dirty="0"/>
              <a:t>“</a:t>
            </a:r>
            <a:r>
              <a:rPr lang="tr-TR" sz="2000" b="1" dirty="0"/>
              <a:t>Kayıt Alanında” </a:t>
            </a:r>
            <a:r>
              <a:rPr lang="tr-TR" sz="2000" dirty="0"/>
              <a:t>öğrenci için ikamet adresinin bulunduğu Kayıt Alanında yer </a:t>
            </a:r>
            <a:r>
              <a:rPr lang="tr-TR" sz="2000" dirty="0" smtClean="0"/>
              <a:t>alan okulları belirtir. </a:t>
            </a:r>
            <a:r>
              <a:rPr lang="tr-TR" sz="2000" b="1" u="sng" dirty="0" smtClean="0">
                <a:solidFill>
                  <a:srgbClr val="0070C0"/>
                </a:solidFill>
              </a:rPr>
              <a:t>Mavi </a:t>
            </a:r>
            <a:r>
              <a:rPr lang="tr-TR" sz="2000" b="1" u="sng" dirty="0">
                <a:solidFill>
                  <a:srgbClr val="0070C0"/>
                </a:solidFill>
              </a:rPr>
              <a:t>renk</a:t>
            </a:r>
            <a:r>
              <a:rPr lang="tr-TR" sz="2000" dirty="0"/>
              <a:t>, “</a:t>
            </a:r>
            <a:r>
              <a:rPr lang="tr-TR" sz="2000" b="1" dirty="0"/>
              <a:t>Komşu Kayıt Alanında</a:t>
            </a:r>
            <a:r>
              <a:rPr lang="tr-TR" sz="2000" dirty="0"/>
              <a:t>” öğrenci için ikamet adresine göre Komşu Kayıt </a:t>
            </a:r>
            <a:r>
              <a:rPr lang="tr-TR" sz="2000" dirty="0" smtClean="0"/>
              <a:t>Alanında yer </a:t>
            </a:r>
            <a:r>
              <a:rPr lang="tr-TR" sz="2000" dirty="0"/>
              <a:t>alanlar okulları </a:t>
            </a:r>
            <a:r>
              <a:rPr lang="tr-TR" sz="2000" dirty="0" smtClean="0"/>
              <a:t>belirtir. </a:t>
            </a:r>
            <a:r>
              <a:rPr lang="tr-TR" sz="2000" b="1" u="sng" dirty="0" smtClean="0">
                <a:solidFill>
                  <a:srgbClr val="FF0000"/>
                </a:solidFill>
              </a:rPr>
              <a:t>Kırmızı </a:t>
            </a:r>
            <a:r>
              <a:rPr lang="tr-TR" sz="2000" b="1" u="sng" dirty="0">
                <a:solidFill>
                  <a:srgbClr val="FF0000"/>
                </a:solidFill>
              </a:rPr>
              <a:t>renk,</a:t>
            </a:r>
            <a:r>
              <a:rPr lang="tr-TR" sz="2000" dirty="0"/>
              <a:t> “</a:t>
            </a:r>
            <a:r>
              <a:rPr lang="tr-TR" sz="2000" b="1" dirty="0"/>
              <a:t>Diğer</a:t>
            </a:r>
            <a:r>
              <a:rPr lang="tr-TR" sz="2000" dirty="0"/>
              <a:t>” ise öğrenci için ikamet adresine göre bulunduğu </a:t>
            </a:r>
            <a:r>
              <a:rPr lang="tr-TR" sz="2000" dirty="0">
                <a:solidFill>
                  <a:srgbClr val="FF0000"/>
                </a:solidFill>
              </a:rPr>
              <a:t>Kayıt Alanında </a:t>
            </a:r>
            <a:r>
              <a:rPr lang="tr-TR" sz="2000" dirty="0" smtClean="0">
                <a:solidFill>
                  <a:srgbClr val="FF0000"/>
                </a:solidFill>
              </a:rPr>
              <a:t>ve Komşu </a:t>
            </a:r>
            <a:r>
              <a:rPr lang="tr-TR" sz="2000" dirty="0">
                <a:solidFill>
                  <a:srgbClr val="FF0000"/>
                </a:solidFill>
              </a:rPr>
              <a:t>Kayıt Alanında </a:t>
            </a:r>
            <a:r>
              <a:rPr lang="tr-TR" sz="2000" b="1" dirty="0">
                <a:solidFill>
                  <a:srgbClr val="FF0000"/>
                </a:solidFill>
              </a:rPr>
              <a:t>olmayan </a:t>
            </a:r>
            <a:r>
              <a:rPr lang="tr-TR" sz="2000" dirty="0">
                <a:solidFill>
                  <a:srgbClr val="FF0000"/>
                </a:solidFill>
              </a:rPr>
              <a:t>il içindeki diğer kayıt alanları ile il dışındaki kayıt </a:t>
            </a:r>
            <a:r>
              <a:rPr lang="tr-TR" sz="2000" dirty="0" smtClean="0">
                <a:solidFill>
                  <a:srgbClr val="FF0000"/>
                </a:solidFill>
              </a:rPr>
              <a:t>alanlarında bulunan </a:t>
            </a:r>
            <a:r>
              <a:rPr lang="tr-TR" sz="2000" dirty="0">
                <a:solidFill>
                  <a:srgbClr val="FF0000"/>
                </a:solidFill>
              </a:rPr>
              <a:t>okulları belirtir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Yerleştirmeye esas nakiller, </a:t>
            </a:r>
            <a:r>
              <a:rPr lang="tr-TR" dirty="0" smtClean="0"/>
              <a:t>“</a:t>
            </a:r>
            <a:r>
              <a:rPr lang="tr-TR" dirty="0"/>
              <a:t>Tercih ve Yerleştirme Takviminde” belirtilen tarih ve sürelerde </a:t>
            </a:r>
            <a:r>
              <a:rPr lang="tr-TR" dirty="0" smtClean="0">
                <a:solidFill>
                  <a:srgbClr val="FF0000"/>
                </a:solidFill>
              </a:rPr>
              <a:t>4 (dört</a:t>
            </a:r>
            <a:r>
              <a:rPr lang="tr-TR" dirty="0">
                <a:solidFill>
                  <a:srgbClr val="FF0000"/>
                </a:solidFill>
              </a:rPr>
              <a:t>) dönemde yapılacaktır</a:t>
            </a:r>
            <a:r>
              <a:rPr lang="tr-TR" dirty="0"/>
              <a:t>. </a:t>
            </a:r>
            <a:r>
              <a:rPr lang="tr-TR" dirty="0">
                <a:solidFill>
                  <a:srgbClr val="FF0000"/>
                </a:solidFill>
              </a:rPr>
              <a:t>Her dönemde; Merkezî Sınav Puanı ile öğrenci alan okullar için </a:t>
            </a:r>
            <a:r>
              <a:rPr lang="tr-TR" dirty="0" smtClean="0">
                <a:solidFill>
                  <a:srgbClr val="FF0000"/>
                </a:solidFill>
              </a:rPr>
              <a:t>en fazla </a:t>
            </a:r>
            <a:r>
              <a:rPr lang="tr-TR" dirty="0">
                <a:solidFill>
                  <a:srgbClr val="FF0000"/>
                </a:solidFill>
              </a:rPr>
              <a:t>3 (üç), yerel yerleştirmeyle öğrenci alan okullar için en fazla 3 (üç), pansiyonlu okullar </a:t>
            </a:r>
            <a:r>
              <a:rPr lang="tr-TR" dirty="0" smtClean="0">
                <a:solidFill>
                  <a:srgbClr val="FF0000"/>
                </a:solidFill>
              </a:rPr>
              <a:t>için de </a:t>
            </a:r>
            <a:r>
              <a:rPr lang="tr-TR" dirty="0">
                <a:solidFill>
                  <a:srgbClr val="FF0000"/>
                </a:solidFill>
              </a:rPr>
              <a:t>en fazla 3 (üç) okul tercihi </a:t>
            </a:r>
            <a:r>
              <a:rPr lang="tr-TR" dirty="0" smtClean="0">
                <a:solidFill>
                  <a:srgbClr val="FF0000"/>
                </a:solidFill>
              </a:rPr>
              <a:t>yapılabilecektir.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754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1561" y="396239"/>
            <a:ext cx="10096010" cy="6195753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Yerel yerleştirme ile öğrenci alan okullara tercihte bulunan ve </a:t>
            </a:r>
            <a:r>
              <a:rPr lang="tr-TR" sz="2000" b="1" dirty="0">
                <a:solidFill>
                  <a:srgbClr val="FF0000"/>
                </a:solidFill>
              </a:rPr>
              <a:t>ilk yerleştirmede </a:t>
            </a:r>
            <a:r>
              <a:rPr lang="tr-TR" sz="2000" b="1" dirty="0" smtClean="0">
                <a:solidFill>
                  <a:srgbClr val="FF0000"/>
                </a:solidFill>
              </a:rPr>
              <a:t>tercihine yerleşen </a:t>
            </a:r>
            <a:r>
              <a:rPr lang="tr-TR" sz="2000" b="1" dirty="0">
                <a:solidFill>
                  <a:srgbClr val="FF0000"/>
                </a:solidFill>
              </a:rPr>
              <a:t>öğrencilerin, yerleştirmeye esas nakil tercih dönemlerinde Kayıt Alanından okul </a:t>
            </a:r>
            <a:r>
              <a:rPr lang="tr-TR" sz="2000" b="1" dirty="0" smtClean="0">
                <a:solidFill>
                  <a:srgbClr val="FF0000"/>
                </a:solidFill>
              </a:rPr>
              <a:t>ve farklı </a:t>
            </a:r>
            <a:r>
              <a:rPr lang="tr-TR" sz="2000" b="1" dirty="0">
                <a:solidFill>
                  <a:srgbClr val="FF0000"/>
                </a:solidFill>
              </a:rPr>
              <a:t>tür tercih etme zorunluluğu bulunmayacaktır</a:t>
            </a:r>
            <a:r>
              <a:rPr lang="tr-TR" sz="2000" dirty="0"/>
              <a:t>. Ancak, </a:t>
            </a:r>
            <a:r>
              <a:rPr lang="tr-TR" sz="2000" dirty="0">
                <a:solidFill>
                  <a:srgbClr val="FF0000"/>
                </a:solidFill>
              </a:rPr>
              <a:t>tercihlerine yerleşemeyen </a:t>
            </a:r>
            <a:r>
              <a:rPr lang="tr-TR" sz="2000" dirty="0" smtClean="0">
                <a:solidFill>
                  <a:srgbClr val="FF0000"/>
                </a:solidFill>
              </a:rPr>
              <a:t>öğrenciler, yerleştirmeye </a:t>
            </a:r>
            <a:r>
              <a:rPr lang="tr-TR" sz="2000" dirty="0">
                <a:solidFill>
                  <a:srgbClr val="FF0000"/>
                </a:solidFill>
              </a:rPr>
              <a:t>esas nakil tercihlerinde ilk 2 (iki) okulu </a:t>
            </a:r>
            <a:r>
              <a:rPr lang="tr-TR" sz="2000" b="1" dirty="0">
                <a:solidFill>
                  <a:srgbClr val="FF0000"/>
                </a:solidFill>
              </a:rPr>
              <a:t>Kayıt Alanından </a:t>
            </a:r>
            <a:r>
              <a:rPr lang="tr-TR" sz="2000" dirty="0">
                <a:solidFill>
                  <a:srgbClr val="FF0000"/>
                </a:solidFill>
              </a:rPr>
              <a:t>seçmek kaydıyla </a:t>
            </a:r>
            <a:r>
              <a:rPr lang="tr-TR" sz="2000" dirty="0" smtClean="0">
                <a:solidFill>
                  <a:srgbClr val="FF0000"/>
                </a:solidFill>
              </a:rPr>
              <a:t>en fazla </a:t>
            </a:r>
            <a:r>
              <a:rPr lang="tr-TR" sz="2000" dirty="0">
                <a:solidFill>
                  <a:srgbClr val="FF0000"/>
                </a:solidFill>
              </a:rPr>
              <a:t>3 (üç) okul tercihinde </a:t>
            </a:r>
            <a:r>
              <a:rPr lang="tr-TR" sz="2000" dirty="0" smtClean="0">
                <a:solidFill>
                  <a:srgbClr val="FF0000"/>
                </a:solidFill>
              </a:rPr>
              <a:t>bulunabileceklerdir</a:t>
            </a:r>
            <a:r>
              <a:rPr lang="tr-TR" sz="2000" dirty="0">
                <a:solidFill>
                  <a:srgbClr val="FF0000"/>
                </a:solidFill>
              </a:rPr>
              <a:t>. Yapılan tercihlerde aynı okul türünden (</a:t>
            </a:r>
            <a:r>
              <a:rPr lang="tr-TR" sz="2000" dirty="0" smtClean="0">
                <a:solidFill>
                  <a:srgbClr val="FF0000"/>
                </a:solidFill>
              </a:rPr>
              <a:t>Anadolu Lisesi</a:t>
            </a:r>
            <a:r>
              <a:rPr lang="tr-TR" sz="2000" dirty="0">
                <a:solidFill>
                  <a:srgbClr val="FF0000"/>
                </a:solidFill>
              </a:rPr>
              <a:t>, Meslekî ve Teknik Anadolu Lisesi, Anadolu İmam Hatip Lisesi) en fazla 2 (iki) </a:t>
            </a:r>
            <a:r>
              <a:rPr lang="tr-TR" sz="2000" dirty="0" smtClean="0">
                <a:solidFill>
                  <a:srgbClr val="FF0000"/>
                </a:solidFill>
              </a:rPr>
              <a:t>okul seçilebilecektir.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b="1" dirty="0"/>
              <a:t>ı) </a:t>
            </a:r>
            <a:r>
              <a:rPr lang="tr-TR" sz="2000" dirty="0">
                <a:solidFill>
                  <a:srgbClr val="FF0000"/>
                </a:solidFill>
              </a:rPr>
              <a:t>Öğrenciler, ayrıca istemeleri hâlinde yerleştirmeye esas 4’üncü nakil başvuru </a:t>
            </a:r>
            <a:r>
              <a:rPr lang="tr-TR" sz="2000" dirty="0" smtClean="0">
                <a:solidFill>
                  <a:srgbClr val="FF0000"/>
                </a:solidFill>
              </a:rPr>
              <a:t>döneminde “Meslekî </a:t>
            </a:r>
            <a:r>
              <a:rPr lang="tr-TR" sz="2000" dirty="0">
                <a:solidFill>
                  <a:srgbClr val="FF0000"/>
                </a:solidFill>
              </a:rPr>
              <a:t>Eğitim </a:t>
            </a:r>
            <a:r>
              <a:rPr lang="tr-TR" sz="2000" dirty="0" err="1">
                <a:solidFill>
                  <a:srgbClr val="FF0000"/>
                </a:solidFill>
              </a:rPr>
              <a:t>Merkezleri”ni</a:t>
            </a:r>
            <a:r>
              <a:rPr lang="tr-TR" sz="2000" dirty="0">
                <a:solidFill>
                  <a:srgbClr val="FF0000"/>
                </a:solidFill>
              </a:rPr>
              <a:t> de tercih edebileceklerdir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Elektronik ortamda tercih işlemlerini </a:t>
            </a:r>
            <a:r>
              <a:rPr lang="tr-TR" sz="2000" b="1" dirty="0"/>
              <a:t>yapamayanlar </a:t>
            </a:r>
            <a:r>
              <a:rPr lang="tr-TR" sz="2000" dirty="0"/>
              <a:t>için </a:t>
            </a:r>
            <a:r>
              <a:rPr lang="tr-TR" sz="2000" dirty="0">
                <a:solidFill>
                  <a:srgbClr val="FF0000"/>
                </a:solidFill>
              </a:rPr>
              <a:t>okul müdürlükleri, </a:t>
            </a:r>
            <a:r>
              <a:rPr lang="tr-TR" sz="2000" dirty="0" smtClean="0">
                <a:solidFill>
                  <a:srgbClr val="FF0000"/>
                </a:solidFill>
              </a:rPr>
              <a:t>tercih işlemlerini </a:t>
            </a:r>
            <a:r>
              <a:rPr lang="tr-TR" sz="2000" dirty="0">
                <a:solidFill>
                  <a:srgbClr val="FF0000"/>
                </a:solidFill>
              </a:rPr>
              <a:t>öğrenci velisinin talebi üzerine, velinin doldurup imzalayarak verdiği “</a:t>
            </a:r>
            <a:r>
              <a:rPr lang="tr-TR" sz="2000" dirty="0" smtClean="0">
                <a:solidFill>
                  <a:srgbClr val="FF0000"/>
                </a:solidFill>
              </a:rPr>
              <a:t>Yerleştirme Tercihleri </a:t>
            </a:r>
            <a:r>
              <a:rPr lang="tr-TR" sz="2000" dirty="0">
                <a:solidFill>
                  <a:srgbClr val="FF0000"/>
                </a:solidFill>
              </a:rPr>
              <a:t>İçin Ön Çalışma Formu EK-1</a:t>
            </a:r>
            <a:r>
              <a:rPr lang="tr-TR" sz="2000" b="1" dirty="0">
                <a:solidFill>
                  <a:srgbClr val="FF0000"/>
                </a:solidFill>
              </a:rPr>
              <a:t>” </a:t>
            </a:r>
            <a:r>
              <a:rPr lang="tr-TR" sz="2000" dirty="0">
                <a:solidFill>
                  <a:srgbClr val="FF0000"/>
                </a:solidFill>
              </a:rPr>
              <a:t>e bağlı kalarak veli adına yapacaktır</a:t>
            </a:r>
            <a:r>
              <a:rPr lang="tr-TR" sz="2000" dirty="0"/>
              <a:t> </a:t>
            </a:r>
            <a:r>
              <a:rPr lang="tr-TR" sz="2000" b="1" dirty="0"/>
              <a:t>(13 </a:t>
            </a:r>
            <a:r>
              <a:rPr lang="tr-TR" sz="2000" b="1" dirty="0" smtClean="0"/>
              <a:t>Temmuz 2018 </a:t>
            </a:r>
            <a:r>
              <a:rPr lang="tr-TR" sz="2000" b="1" dirty="0"/>
              <a:t>saat 17.00’ye kadar).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6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9296" y="396240"/>
            <a:ext cx="10075024" cy="6461760"/>
          </a:xfrm>
        </p:spPr>
        <p:txBody>
          <a:bodyPr>
            <a:noAutofit/>
          </a:bodyPr>
          <a:lstStyle/>
          <a:p>
            <a:pPr algn="just"/>
            <a:r>
              <a:rPr lang="tr-TR" sz="2000" dirty="0"/>
              <a:t>Açık öğretim ortaokulu öğrencileri ile yurt dışından sınava giren öğrenciler tercihlerini, </a:t>
            </a:r>
            <a:r>
              <a:rPr lang="tr-TR" sz="2000" dirty="0" smtClean="0"/>
              <a:t>bu kılavuzun </a:t>
            </a:r>
            <a:r>
              <a:rPr lang="tr-TR" sz="2000" dirty="0"/>
              <a:t>“Genel Açıklamalar” bölümünde yer alan hükümler doğrultusunda yapacaklardır</a:t>
            </a:r>
            <a:r>
              <a:rPr lang="tr-TR" sz="2000" dirty="0" smtClean="0"/>
              <a:t>.</a:t>
            </a:r>
            <a:endParaRPr lang="tr-TR" sz="2000" dirty="0"/>
          </a:p>
          <a:p>
            <a:pPr algn="just"/>
            <a:r>
              <a:rPr lang="tr-TR" sz="2000" b="1" dirty="0" smtClean="0"/>
              <a:t> </a:t>
            </a:r>
            <a:r>
              <a:rPr lang="tr-TR" sz="2000" dirty="0"/>
              <a:t>Yerleştirmeye esas nakil işlemi için; tercih başvuruları </a:t>
            </a:r>
            <a:r>
              <a:rPr lang="tr-TR" sz="2000" b="1" dirty="0">
                <a:solidFill>
                  <a:srgbClr val="FF0000"/>
                </a:solidFill>
              </a:rPr>
              <a:t>06-10 Ağustos 2018,</a:t>
            </a:r>
            <a:r>
              <a:rPr lang="tr-TR" sz="2000" b="1" dirty="0"/>
              <a:t> </a:t>
            </a:r>
            <a:r>
              <a:rPr lang="tr-TR" sz="2000" b="1" dirty="0">
                <a:solidFill>
                  <a:srgbClr val="FF0000"/>
                </a:solidFill>
              </a:rPr>
              <a:t>13-17 </a:t>
            </a:r>
            <a:r>
              <a:rPr lang="tr-TR" sz="2000" b="1" dirty="0" smtClean="0">
                <a:solidFill>
                  <a:srgbClr val="FF0000"/>
                </a:solidFill>
              </a:rPr>
              <a:t>Ağustos 2018</a:t>
            </a:r>
            <a:r>
              <a:rPr lang="tr-TR" sz="2000" b="1" dirty="0">
                <a:solidFill>
                  <a:srgbClr val="FF0000"/>
                </a:solidFill>
              </a:rPr>
              <a:t>,</a:t>
            </a:r>
            <a:r>
              <a:rPr lang="tr-TR" sz="2000" b="1" dirty="0"/>
              <a:t> </a:t>
            </a:r>
            <a:r>
              <a:rPr lang="tr-TR" sz="2000" b="1" dirty="0">
                <a:solidFill>
                  <a:srgbClr val="FF0000"/>
                </a:solidFill>
              </a:rPr>
              <a:t>27-31 Ağustos 2018</a:t>
            </a:r>
            <a:r>
              <a:rPr lang="tr-TR" sz="2000" b="1" dirty="0"/>
              <a:t> ve </a:t>
            </a:r>
            <a:r>
              <a:rPr lang="tr-TR" sz="2000" b="1" dirty="0">
                <a:solidFill>
                  <a:srgbClr val="FF0000"/>
                </a:solidFill>
              </a:rPr>
              <a:t>03-06 Eylül 2018 tarihlerinde saat 17.00’ye </a:t>
            </a:r>
            <a:r>
              <a:rPr lang="tr-TR" sz="2000" b="1" dirty="0" smtClean="0">
                <a:solidFill>
                  <a:srgbClr val="FF0000"/>
                </a:solidFill>
              </a:rPr>
              <a:t>kadar yapılabilecektir</a:t>
            </a:r>
            <a:r>
              <a:rPr lang="tr-TR" sz="2000" b="1" dirty="0">
                <a:solidFill>
                  <a:srgbClr val="FF0000"/>
                </a:solidFill>
              </a:rPr>
              <a:t>. </a:t>
            </a:r>
            <a:r>
              <a:rPr lang="tr-TR" sz="2000" dirty="0"/>
              <a:t>Her nakil döneminde öğrenciler, her gruptan en fazla 3 (üç) okul </a:t>
            </a:r>
            <a:r>
              <a:rPr lang="tr-TR" sz="2000" dirty="0" smtClean="0"/>
              <a:t>tercihinde bulunabileceklerdir.</a:t>
            </a:r>
          </a:p>
          <a:p>
            <a:pPr algn="just"/>
            <a:r>
              <a:rPr lang="tr-TR" sz="2000" dirty="0"/>
              <a:t>Yerleştirmeye esas nakil başvuruları, </a:t>
            </a:r>
            <a:r>
              <a:rPr lang="tr-TR" sz="2000" dirty="0">
                <a:solidFill>
                  <a:srgbClr val="FF0000"/>
                </a:solidFill>
              </a:rPr>
              <a:t>tercih edilecek okulun boş kontenjanına </a:t>
            </a:r>
            <a:r>
              <a:rPr lang="tr-TR" sz="2000" dirty="0" smtClean="0">
                <a:solidFill>
                  <a:srgbClr val="FF0000"/>
                </a:solidFill>
              </a:rPr>
              <a:t>bakılmaksızın herhangi </a:t>
            </a:r>
            <a:r>
              <a:rPr lang="tr-TR" sz="2000" dirty="0">
                <a:solidFill>
                  <a:srgbClr val="FF0000"/>
                </a:solidFill>
              </a:rPr>
              <a:t>bir ortaokul veya imam hatip ortaokulu müdürlüğüne başvurarak yapılabilecektir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  <a:endParaRPr lang="tr-TR" sz="2000" dirty="0">
              <a:solidFill>
                <a:srgbClr val="FF0000"/>
              </a:solidFill>
            </a:endParaRP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Tercihler </a:t>
            </a:r>
            <a:r>
              <a:rPr lang="tr-TR" sz="2000" b="1" dirty="0">
                <a:solidFill>
                  <a:srgbClr val="FF0000"/>
                </a:solidFill>
              </a:rPr>
              <a:t>okul müdürlüğü tarafından elektronik ortamda onaylanacaktır</a:t>
            </a:r>
            <a:r>
              <a:rPr lang="tr-TR" sz="2000" dirty="0"/>
              <a:t>. Tercihlerle </a:t>
            </a:r>
            <a:r>
              <a:rPr lang="tr-TR" sz="2000" dirty="0" smtClean="0"/>
              <a:t>ilgili varsa </a:t>
            </a:r>
            <a:r>
              <a:rPr lang="tr-TR" sz="2000" dirty="0"/>
              <a:t>her türlü düzeltme elektronik onaylama işleminden önce yapılacaktır. </a:t>
            </a:r>
            <a:r>
              <a:rPr lang="tr-TR" sz="2000" dirty="0">
                <a:solidFill>
                  <a:srgbClr val="FF0000"/>
                </a:solidFill>
              </a:rPr>
              <a:t>Onaylama </a:t>
            </a:r>
            <a:r>
              <a:rPr lang="tr-TR" sz="2000" dirty="0" smtClean="0">
                <a:solidFill>
                  <a:srgbClr val="FF0000"/>
                </a:solidFill>
              </a:rPr>
              <a:t>işlemi yapıldığı </a:t>
            </a:r>
            <a:r>
              <a:rPr lang="tr-TR" sz="2000" dirty="0">
                <a:solidFill>
                  <a:srgbClr val="FF0000"/>
                </a:solidFill>
              </a:rPr>
              <a:t>anda öğrencinin tercih işlemi tamamlanmış olacaktır</a:t>
            </a:r>
            <a:r>
              <a:rPr lang="tr-TR" sz="2000" dirty="0"/>
              <a:t>. </a:t>
            </a:r>
            <a:r>
              <a:rPr lang="tr-TR" sz="2000" dirty="0">
                <a:solidFill>
                  <a:srgbClr val="FF0000"/>
                </a:solidFill>
              </a:rPr>
              <a:t>Öğrenci velisi düzeltme </a:t>
            </a:r>
            <a:r>
              <a:rPr lang="tr-TR" sz="2000" dirty="0" smtClean="0">
                <a:solidFill>
                  <a:srgbClr val="FF0000"/>
                </a:solidFill>
              </a:rPr>
              <a:t>veya iptal </a:t>
            </a:r>
            <a:r>
              <a:rPr lang="tr-TR" sz="2000" dirty="0">
                <a:solidFill>
                  <a:srgbClr val="FF0000"/>
                </a:solidFill>
              </a:rPr>
              <a:t>işlemi için takvimde belirtilen tercih süreleri içerisinde okul müdürlüğüne </a:t>
            </a:r>
            <a:r>
              <a:rPr lang="tr-TR" sz="2000" dirty="0" smtClean="0">
                <a:solidFill>
                  <a:srgbClr val="FF0000"/>
                </a:solidFill>
              </a:rPr>
              <a:t>başvurarak başvurunun </a:t>
            </a:r>
            <a:r>
              <a:rPr lang="tr-TR" sz="2000" dirty="0">
                <a:solidFill>
                  <a:srgbClr val="FF0000"/>
                </a:solidFill>
              </a:rPr>
              <a:t>düzeltilmesi veya iptal talebinde bulunabilecektir. </a:t>
            </a:r>
            <a:r>
              <a:rPr lang="tr-TR" sz="2000" dirty="0"/>
              <a:t>Tercih Başvuru Durumu </a:t>
            </a:r>
            <a:r>
              <a:rPr lang="tr-TR" sz="2000" dirty="0">
                <a:solidFill>
                  <a:srgbClr val="FF0000"/>
                </a:solidFill>
              </a:rPr>
              <a:t>“</a:t>
            </a:r>
            <a:r>
              <a:rPr lang="tr-TR" sz="2000" dirty="0" smtClean="0">
                <a:solidFill>
                  <a:srgbClr val="FF0000"/>
                </a:solidFill>
              </a:rPr>
              <a:t>İptal” olarak </a:t>
            </a:r>
            <a:r>
              <a:rPr lang="tr-TR" sz="2000" dirty="0">
                <a:solidFill>
                  <a:srgbClr val="FF0000"/>
                </a:solidFill>
              </a:rPr>
              <a:t>görünen öğrenciler yerleştirme işlemlerine dâhil edilmeyecektir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7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431</TotalTime>
  <Words>2876</Words>
  <Application>Microsoft Office PowerPoint</Application>
  <PresentationFormat>Geniş ekran</PresentationFormat>
  <Paragraphs>128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6" baseType="lpstr">
      <vt:lpstr>BatangChe</vt:lpstr>
      <vt:lpstr>Arial</vt:lpstr>
      <vt:lpstr>Century Gothic</vt:lpstr>
      <vt:lpstr>Monotype Corsiva</vt:lpstr>
      <vt:lpstr>Wingdings 3</vt:lpstr>
      <vt:lpstr>Duman</vt:lpstr>
      <vt:lpstr>PowerPoint Sunusu</vt:lpstr>
      <vt:lpstr>PowerPoint Sunusu</vt:lpstr>
      <vt:lpstr>GENEL AÇIKLAMALAR </vt:lpstr>
      <vt:lpstr>PowerPoint Sunusu</vt:lpstr>
      <vt:lpstr>TERCİH İŞLEMLERİ</vt:lpstr>
      <vt:lpstr>PowerPoint Sunusu</vt:lpstr>
      <vt:lpstr>PowerPoint Sunusu</vt:lpstr>
      <vt:lpstr>PowerPoint Sunusu</vt:lpstr>
      <vt:lpstr>PowerPoint Sunusu</vt:lpstr>
      <vt:lpstr>PowerPoint Sunusu</vt:lpstr>
      <vt:lpstr>YERLEŞTİRME İŞLEMLERİ</vt:lpstr>
      <vt:lpstr>PowerPoint Sunusu</vt:lpstr>
      <vt:lpstr>MERKEZİ VE YEREL YERLEŞTİRME ESASLARI</vt:lpstr>
      <vt:lpstr>b)YEREL YERLEŞTİRME</vt:lpstr>
      <vt:lpstr>PowerPoint Sunusu</vt:lpstr>
      <vt:lpstr>PowerPoint Sunusu</vt:lpstr>
      <vt:lpstr>PowerPoint Sunusu</vt:lpstr>
      <vt:lpstr>PowerPoint Sunusu</vt:lpstr>
      <vt:lpstr>OKUL MÜDÜRLÜKLERİNCE YAPILACAK İŞLEMLER</vt:lpstr>
      <vt:lpstr>PowerPoint Sunusu</vt:lpstr>
      <vt:lpstr>PowerPoint Sunusu</vt:lpstr>
      <vt:lpstr>YERLEŞTİRME SONUÇLARININ AÇIKLANMASI</vt:lpstr>
      <vt:lpstr>OKUL TANITIM BİLGİLERİ, KAYIT VE NAKİL İŞLEMLERİ</vt:lpstr>
      <vt:lpstr>MESLEKİ VE TEKNİK ANADOLU LİSELERİNİN DENİZCİLİK ALANINA ÖĞRENCİ ALIMI</vt:lpstr>
      <vt:lpstr>PowerPoint Sunusu</vt:lpstr>
      <vt:lpstr>YATILILIK TERCİH VE YERLEŞTİRME İŞLEMLERİ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Meb</cp:lastModifiedBy>
  <cp:revision>60</cp:revision>
  <cp:lastPrinted>2018-06-28T14:07:17Z</cp:lastPrinted>
  <dcterms:created xsi:type="dcterms:W3CDTF">2018-06-28T07:04:35Z</dcterms:created>
  <dcterms:modified xsi:type="dcterms:W3CDTF">2018-06-29T14:10:07Z</dcterms:modified>
</cp:coreProperties>
</file>